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30"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2B665-E708-4B24-A8D7-197F0956AD89}" type="datetimeFigureOut">
              <a:rPr lang="en-US" smtClean="0"/>
              <a:t>11/23/2016</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9F890-7CDE-4EB1-A94D-EA0AAC2CF249}" type="slidenum">
              <a:rPr lang="en-US" smtClean="0"/>
              <a:t>‹#›</a:t>
            </a:fld>
            <a:endParaRPr lang="en-US"/>
          </a:p>
        </p:txBody>
      </p:sp>
    </p:spTree>
    <p:extLst>
      <p:ext uri="{BB962C8B-B14F-4D97-AF65-F5344CB8AC3E}">
        <p14:creationId xmlns:p14="http://schemas.microsoft.com/office/powerpoint/2010/main" val="229619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7F900-30CA-41B4-8527-9B66FE122165}" type="slidenum">
              <a:rPr lang="en-US"/>
              <a:pPr/>
              <a:t>7</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220E2-CCAF-49EB-8280-6C19F07DE18A}" type="slidenum">
              <a:rPr lang="en-US"/>
              <a:pPr/>
              <a:t>31</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1D8C7-5E14-401C-8ADA-F150B8F907A3}" type="slidenum">
              <a:rPr lang="en-US"/>
              <a:pPr/>
              <a:t>32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9D53A-908F-456E-AA6F-AC75F5A3AA58}" type="slidenum">
              <a:rPr lang="en-US"/>
              <a:pPr/>
              <a:t>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96D63-629A-4D51-BDF1-F7A815CE50F4}" type="slidenum">
              <a:rPr lang="en-US"/>
              <a:pPr/>
              <a:t>9</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B6A7B-A5F1-45DB-A663-F2D3B82EE85E}" type="slidenum">
              <a:rPr lang="en-US"/>
              <a:pPr/>
              <a:t>10</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BC637-644E-40C8-AB7A-D62AC6519117}" type="slidenum">
              <a:rPr lang="en-US"/>
              <a:pPr/>
              <a:t>13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CD54B-7160-4CB3-8F1F-A7254D445A5B}" type="slidenum">
              <a:rPr lang="en-US"/>
              <a:pPr/>
              <a:t>14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9B50D-48F8-46A8-8A17-30186D41FEE5}" type="slidenum">
              <a:rPr lang="en-US"/>
              <a:pPr/>
              <a:t>16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6B54F-8A62-454E-9657-E3A0BA4739C9}" type="slidenum">
              <a:rPr lang="en-US"/>
              <a:pPr/>
              <a:t>29</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86B9-900D-4C77-864C-2A0775D4F5F5}" type="slidenum">
              <a:rPr lang="en-US"/>
              <a:pPr/>
              <a:t>30</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Chỗ dành sẵn cho Ngày tháng 3"/>
          <p:cNvSpPr>
            <a:spLocks noGrp="1"/>
          </p:cNvSpPr>
          <p:nvPr>
            <p:ph type="dt" sz="half" idx="10"/>
          </p:nvPr>
        </p:nvSpPr>
        <p:spPr/>
        <p:txBody>
          <a:bodyPr/>
          <a:lstStyle/>
          <a:p>
            <a:fld id="{01C70816-8B7D-425A-8059-7743C712AF47}" type="datetimeFigureOut">
              <a:rPr lang="en-US" smtClean="0"/>
              <a:t>11/23/2016</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186486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p>
            <a:fld id="{01C70816-8B7D-425A-8059-7743C712AF47}" type="datetimeFigureOut">
              <a:rPr lang="en-US" smtClean="0"/>
              <a:t>11/23/2016</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408053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p>
            <a:fld id="{01C70816-8B7D-425A-8059-7743C712AF47}" type="datetimeFigureOut">
              <a:rPr lang="en-US" smtClean="0"/>
              <a:t>11/23/2016</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78522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274638"/>
            <a:ext cx="82296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Chỗ dành sẵn cho Ngày tháng 2"/>
          <p:cNvSpPr>
            <a:spLocks noGrp="1"/>
          </p:cNvSpPr>
          <p:nvPr>
            <p:ph type="dt" sz="half" idx="10"/>
          </p:nvPr>
        </p:nvSpPr>
        <p:spPr>
          <a:xfrm>
            <a:off x="457200" y="6245225"/>
            <a:ext cx="2133600" cy="476250"/>
          </a:xfrm>
        </p:spPr>
        <p:txBody>
          <a:bodyPr/>
          <a:lstStyle>
            <a:lvl1pPr>
              <a:defRPr/>
            </a:lvl1pPr>
          </a:lstStyle>
          <a:p>
            <a:endParaRPr lang="en-US"/>
          </a:p>
        </p:txBody>
      </p:sp>
      <p:sp>
        <p:nvSpPr>
          <p:cNvPr id="4" name="Chỗ dành sẵn cho Chân trang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Chỗ dành sẵn cho Số hiệu Bản chiếu 4"/>
          <p:cNvSpPr>
            <a:spLocks noGrp="1"/>
          </p:cNvSpPr>
          <p:nvPr>
            <p:ph type="sldNum" sz="quarter" idx="12"/>
          </p:nvPr>
        </p:nvSpPr>
        <p:spPr>
          <a:xfrm>
            <a:off x="6553200" y="6245225"/>
            <a:ext cx="2133600" cy="476250"/>
          </a:xfrm>
        </p:spPr>
        <p:txBody>
          <a:bodyPr/>
          <a:lstStyle>
            <a:lvl1pPr>
              <a:defRPr/>
            </a:lvl1pPr>
          </a:lstStyle>
          <a:p>
            <a:fld id="{2BB814BD-D886-4D26-B339-26C0F8C0A90A}" type="slidenum">
              <a:rPr lang="en-US"/>
              <a:pPr/>
              <a:t>‹#›</a:t>
            </a:fld>
            <a:endParaRPr lang="en-US"/>
          </a:p>
        </p:txBody>
      </p:sp>
    </p:spTree>
    <p:extLst>
      <p:ext uri="{BB962C8B-B14F-4D97-AF65-F5344CB8AC3E}">
        <p14:creationId xmlns:p14="http://schemas.microsoft.com/office/powerpoint/2010/main" val="387287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p>
            <a:fld id="{01C70816-8B7D-425A-8059-7743C712AF47}" type="datetimeFigureOut">
              <a:rPr lang="en-US" smtClean="0"/>
              <a:t>11/23/2016</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339555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01C70816-8B7D-425A-8059-7743C712AF47}" type="datetimeFigureOut">
              <a:rPr lang="en-US" smtClean="0"/>
              <a:t>11/23/2016</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101453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Ngày tháng 4"/>
          <p:cNvSpPr>
            <a:spLocks noGrp="1"/>
          </p:cNvSpPr>
          <p:nvPr>
            <p:ph type="dt" sz="half" idx="10"/>
          </p:nvPr>
        </p:nvSpPr>
        <p:spPr/>
        <p:txBody>
          <a:bodyPr/>
          <a:lstStyle/>
          <a:p>
            <a:fld id="{01C70816-8B7D-425A-8059-7743C712AF47}" type="datetimeFigureOut">
              <a:rPr lang="en-US" smtClean="0"/>
              <a:t>11/23/2016</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45466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Ngày tháng 6"/>
          <p:cNvSpPr>
            <a:spLocks noGrp="1"/>
          </p:cNvSpPr>
          <p:nvPr>
            <p:ph type="dt" sz="half" idx="10"/>
          </p:nvPr>
        </p:nvSpPr>
        <p:spPr/>
        <p:txBody>
          <a:bodyPr/>
          <a:lstStyle/>
          <a:p>
            <a:fld id="{01C70816-8B7D-425A-8059-7743C712AF47}" type="datetimeFigureOut">
              <a:rPr lang="en-US" smtClean="0"/>
              <a:t>11/23/2016</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ố hiệu Bản chiếu 8"/>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196516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gày tháng 2"/>
          <p:cNvSpPr>
            <a:spLocks noGrp="1"/>
          </p:cNvSpPr>
          <p:nvPr>
            <p:ph type="dt" sz="half" idx="10"/>
          </p:nvPr>
        </p:nvSpPr>
        <p:spPr/>
        <p:txBody>
          <a:bodyPr/>
          <a:lstStyle/>
          <a:p>
            <a:fld id="{01C70816-8B7D-425A-8059-7743C712AF47}" type="datetimeFigureOut">
              <a:rPr lang="en-US" smtClean="0"/>
              <a:t>11/23/2016</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ố hiệu Bản chiếu 4"/>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427135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01C70816-8B7D-425A-8059-7743C712AF47}" type="datetimeFigureOut">
              <a:rPr lang="en-US" smtClean="0"/>
              <a:t>11/23/2016</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ố hiệu Bản chiếu 3"/>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228209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01C70816-8B7D-425A-8059-7743C712AF47}" type="datetimeFigureOut">
              <a:rPr lang="en-US" smtClean="0"/>
              <a:t>11/23/2016</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122987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01C70816-8B7D-425A-8059-7743C712AF47}" type="datetimeFigureOut">
              <a:rPr lang="en-US" smtClean="0"/>
              <a:t>11/23/2016</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1124105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70816-8B7D-425A-8059-7743C712AF47}" type="datetimeFigureOut">
              <a:rPr lang="en-US" smtClean="0"/>
              <a:t>11/23/2016</a:t>
            </a:fld>
            <a:endParaRPr lang="en-US"/>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50BD3-66A2-459D-A521-31AB82A9786B}" type="slidenum">
              <a:rPr lang="en-US" smtClean="0"/>
              <a:t>‹#›</a:t>
            </a:fld>
            <a:endParaRPr lang="en-US"/>
          </a:p>
        </p:txBody>
      </p:sp>
    </p:spTree>
    <p:extLst>
      <p:ext uri="{BB962C8B-B14F-4D97-AF65-F5344CB8AC3E}">
        <p14:creationId xmlns:p14="http://schemas.microsoft.com/office/powerpoint/2010/main" val="875659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7.xml"/><Relationship Id="rId1" Type="http://schemas.openxmlformats.org/officeDocument/2006/relationships/audio" Target="file:///D:\D\Bo%5e'%20t0an\toan%20pro\GADT\KHOA%20HOC\&#272;&#193;%20V&#212;I%20-TI&#7870;T%2026\Dong%2520Mau%2520Lac%2520Hong%2520-%2520Xuan%2520Mai.mp3" TargetMode="Externa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5.gif"/><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5.gif"/><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5.gif"/><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2.xml"/><Relationship Id="rId4" Type="http://schemas.openxmlformats.org/officeDocument/2006/relationships/image" Target="../media/image48.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tải xuống (2).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p:cNvSpPr>
            <a:spLocks noChangeArrowheads="1"/>
          </p:cNvSpPr>
          <p:nvPr/>
        </p:nvSpPr>
        <p:spPr bwMode="auto">
          <a:xfrm>
            <a:off x="609600" y="381000"/>
            <a:ext cx="657225" cy="563563"/>
          </a:xfrm>
          <a:prstGeom prst="star5">
            <a:avLst/>
          </a:prstGeom>
          <a:solidFill>
            <a:srgbClr val="FFFF00"/>
          </a:solidFill>
          <a:ln w="9525">
            <a:noFill/>
            <a:miter lim="800000"/>
            <a:headEnd/>
            <a:tailEnd/>
          </a:ln>
          <a:effectLst/>
        </p:spPr>
        <p:txBody>
          <a:bodyPr wrap="none" anchor="ctr"/>
          <a:lstStyle/>
          <a:p>
            <a:pPr>
              <a:defRPr/>
            </a:pPr>
            <a:endParaRPr lang="en-US"/>
          </a:p>
        </p:txBody>
      </p:sp>
      <p:sp>
        <p:nvSpPr>
          <p:cNvPr id="4" name="AutoShape 9"/>
          <p:cNvSpPr>
            <a:spLocks noChangeArrowheads="1"/>
          </p:cNvSpPr>
          <p:nvPr/>
        </p:nvSpPr>
        <p:spPr bwMode="auto">
          <a:xfrm>
            <a:off x="8153400" y="533400"/>
            <a:ext cx="657225" cy="563563"/>
          </a:xfrm>
          <a:prstGeom prst="star5">
            <a:avLst/>
          </a:prstGeom>
          <a:solidFill>
            <a:srgbClr val="FFFF00"/>
          </a:solidFill>
          <a:ln w="9525">
            <a:noFill/>
            <a:miter lim="800000"/>
            <a:headEnd/>
            <a:tailEnd/>
          </a:ln>
          <a:effectLst/>
        </p:spPr>
        <p:txBody>
          <a:bodyPr wrap="none" anchor="ctr"/>
          <a:lstStyle/>
          <a:p>
            <a:pPr>
              <a:defRPr/>
            </a:pPr>
            <a:endParaRPr lang="en-US"/>
          </a:p>
        </p:txBody>
      </p:sp>
      <p:sp>
        <p:nvSpPr>
          <p:cNvPr id="5" name="AutoShape 9"/>
          <p:cNvSpPr>
            <a:spLocks noChangeArrowheads="1"/>
          </p:cNvSpPr>
          <p:nvPr/>
        </p:nvSpPr>
        <p:spPr bwMode="auto">
          <a:xfrm>
            <a:off x="457200" y="5867400"/>
            <a:ext cx="657225" cy="563563"/>
          </a:xfrm>
          <a:prstGeom prst="star5">
            <a:avLst/>
          </a:prstGeom>
          <a:solidFill>
            <a:srgbClr val="FFFF00"/>
          </a:solidFill>
          <a:ln w="9525">
            <a:noFill/>
            <a:miter lim="800000"/>
            <a:headEnd/>
            <a:tailEnd/>
          </a:ln>
          <a:effectLst/>
        </p:spPr>
        <p:txBody>
          <a:bodyPr wrap="none" anchor="ctr"/>
          <a:lstStyle/>
          <a:p>
            <a:pPr>
              <a:defRPr/>
            </a:pPr>
            <a:endParaRPr lang="en-US"/>
          </a:p>
        </p:txBody>
      </p:sp>
      <p:sp>
        <p:nvSpPr>
          <p:cNvPr id="6" name="AutoShape 9"/>
          <p:cNvSpPr>
            <a:spLocks noChangeArrowheads="1"/>
          </p:cNvSpPr>
          <p:nvPr/>
        </p:nvSpPr>
        <p:spPr bwMode="auto">
          <a:xfrm>
            <a:off x="7924800" y="5867400"/>
            <a:ext cx="657225" cy="563563"/>
          </a:xfrm>
          <a:prstGeom prst="star5">
            <a:avLst/>
          </a:prstGeom>
          <a:solidFill>
            <a:srgbClr val="FFFF00"/>
          </a:solidFill>
          <a:ln w="9525">
            <a:noFill/>
            <a:miter lim="800000"/>
            <a:headEnd/>
            <a:tailEnd/>
          </a:ln>
          <a:effectLst/>
        </p:spPr>
        <p:txBody>
          <a:bodyPr wrap="none" anchor="ctr"/>
          <a:lstStyle/>
          <a:p>
            <a:pPr>
              <a:defRPr/>
            </a:pPr>
            <a:endParaRPr lang="en-US"/>
          </a:p>
        </p:txBody>
      </p:sp>
      <p:sp>
        <p:nvSpPr>
          <p:cNvPr id="7" name="AutoShape 4"/>
          <p:cNvSpPr>
            <a:spLocks noChangeArrowheads="1"/>
          </p:cNvSpPr>
          <p:nvPr/>
        </p:nvSpPr>
        <p:spPr bwMode="auto">
          <a:xfrm rot="2641073">
            <a:off x="-6937" y="2481508"/>
            <a:ext cx="1873250" cy="1614488"/>
          </a:xfrm>
          <a:prstGeom prst="star16">
            <a:avLst>
              <a:gd name="adj" fmla="val 3630"/>
            </a:avLst>
          </a:prstGeom>
          <a:gradFill rotWithShape="1">
            <a:gsLst>
              <a:gs pos="0">
                <a:srgbClr val="FFFF66">
                  <a:alpha val="0"/>
                </a:srgbClr>
              </a:gs>
              <a:gs pos="50000">
                <a:srgbClr val="FFFF66"/>
              </a:gs>
              <a:gs pos="100000">
                <a:srgbClr val="FFFF66">
                  <a:alpha val="0"/>
                </a:srgbClr>
              </a:gs>
            </a:gsLst>
            <a:lin ang="5400000" scaled="1"/>
          </a:gradFill>
          <a:ln w="9525">
            <a:solidFill>
              <a:srgbClr val="00FF00"/>
            </a:solidFill>
            <a:miter lim="800000"/>
            <a:headEnd/>
            <a:tailEnd/>
          </a:ln>
          <a:effectLst/>
        </p:spPr>
        <p:txBody>
          <a:bodyPr wrap="none" anchor="ctr"/>
          <a:lstStyle/>
          <a:p>
            <a:pPr>
              <a:defRPr/>
            </a:pPr>
            <a:endParaRPr lang="en-US"/>
          </a:p>
        </p:txBody>
      </p:sp>
      <p:sp>
        <p:nvSpPr>
          <p:cNvPr id="10" name="AutoShape 4"/>
          <p:cNvSpPr>
            <a:spLocks noChangeArrowheads="1"/>
          </p:cNvSpPr>
          <p:nvPr/>
        </p:nvSpPr>
        <p:spPr bwMode="auto">
          <a:xfrm rot="2641073">
            <a:off x="7460665" y="2633908"/>
            <a:ext cx="1873250" cy="1614488"/>
          </a:xfrm>
          <a:prstGeom prst="star16">
            <a:avLst>
              <a:gd name="adj" fmla="val 3630"/>
            </a:avLst>
          </a:prstGeom>
          <a:gradFill rotWithShape="1">
            <a:gsLst>
              <a:gs pos="0">
                <a:srgbClr val="FFFF66">
                  <a:alpha val="0"/>
                </a:srgbClr>
              </a:gs>
              <a:gs pos="50000">
                <a:srgbClr val="FFFF66"/>
              </a:gs>
              <a:gs pos="100000">
                <a:srgbClr val="FFFF66">
                  <a:alpha val="0"/>
                </a:srgbClr>
              </a:gs>
            </a:gsLst>
            <a:lin ang="5400000" scaled="1"/>
          </a:gradFill>
          <a:ln w="9525">
            <a:solidFill>
              <a:srgbClr val="00FF00"/>
            </a:solidFill>
            <a:miter lim="800000"/>
            <a:headEnd/>
            <a:tailEnd/>
          </a:ln>
          <a:effectLst/>
        </p:spPr>
        <p:txBody>
          <a:bodyPr wrap="none" anchor="ctr"/>
          <a:lstStyle/>
          <a:p>
            <a:pPr>
              <a:defRPr/>
            </a:pPr>
            <a:endParaRPr lang="en-US"/>
          </a:p>
        </p:txBody>
      </p:sp>
      <p:sp>
        <p:nvSpPr>
          <p:cNvPr id="11" name="AutoShape 3"/>
          <p:cNvSpPr>
            <a:spLocks noChangeArrowheads="1"/>
          </p:cNvSpPr>
          <p:nvPr/>
        </p:nvSpPr>
        <p:spPr bwMode="auto">
          <a:xfrm>
            <a:off x="3581400" y="0"/>
            <a:ext cx="1689100" cy="1689100"/>
          </a:xfrm>
          <a:prstGeom prst="star24">
            <a:avLst>
              <a:gd name="adj" fmla="val 9681"/>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AutoShape 3"/>
          <p:cNvSpPr>
            <a:spLocks noChangeArrowheads="1"/>
          </p:cNvSpPr>
          <p:nvPr/>
        </p:nvSpPr>
        <p:spPr bwMode="auto">
          <a:xfrm>
            <a:off x="3657600" y="5168900"/>
            <a:ext cx="1689100" cy="1689100"/>
          </a:xfrm>
          <a:prstGeom prst="star24">
            <a:avLst>
              <a:gd name="adj" fmla="val 9681"/>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Heart 13"/>
          <p:cNvSpPr/>
          <p:nvPr/>
        </p:nvSpPr>
        <p:spPr bwMode="auto">
          <a:xfrm>
            <a:off x="4191000" y="685800"/>
            <a:ext cx="457200" cy="381000"/>
          </a:xfrm>
          <a:prstGeom prst="heart">
            <a:avLst/>
          </a:prstGeom>
          <a:solidFill>
            <a:schemeClr val="tx2">
              <a:lumMod val="60000"/>
              <a:lumOff val="40000"/>
            </a:schemeClr>
          </a:solidFill>
          <a:ln w="9525" algn="ctr">
            <a:solidFill>
              <a:srgbClr val="FF0000"/>
            </a:solidFill>
            <a:round/>
            <a:headEnd/>
            <a:tailEnd/>
          </a:ln>
        </p:spPr>
        <p:txBody>
          <a:bodyPr anchor="ctr"/>
          <a:lstStyle/>
          <a:p>
            <a:pPr algn="ctr">
              <a:defRPr/>
            </a:pPr>
            <a:endParaRPr lang="en-US"/>
          </a:p>
        </p:txBody>
      </p:sp>
      <p:sp>
        <p:nvSpPr>
          <p:cNvPr id="15" name="Heart 14"/>
          <p:cNvSpPr/>
          <p:nvPr/>
        </p:nvSpPr>
        <p:spPr bwMode="auto">
          <a:xfrm>
            <a:off x="2362200" y="685800"/>
            <a:ext cx="457200" cy="381000"/>
          </a:xfrm>
          <a:prstGeom prst="heart">
            <a:avLst/>
          </a:prstGeom>
          <a:solidFill>
            <a:schemeClr val="tx2">
              <a:lumMod val="60000"/>
              <a:lumOff val="40000"/>
            </a:schemeClr>
          </a:solidFill>
          <a:ln w="9525" algn="ctr">
            <a:solidFill>
              <a:srgbClr val="FF0000"/>
            </a:solidFill>
            <a:round/>
            <a:headEnd/>
            <a:tailEnd/>
          </a:ln>
        </p:spPr>
        <p:txBody>
          <a:bodyPr anchor="ctr"/>
          <a:lstStyle/>
          <a:p>
            <a:pPr algn="ctr">
              <a:defRPr/>
            </a:pPr>
            <a:endParaRPr lang="en-US"/>
          </a:p>
        </p:txBody>
      </p:sp>
      <p:sp>
        <p:nvSpPr>
          <p:cNvPr id="16" name="Heart 15"/>
          <p:cNvSpPr/>
          <p:nvPr/>
        </p:nvSpPr>
        <p:spPr bwMode="auto">
          <a:xfrm>
            <a:off x="2819400" y="6019800"/>
            <a:ext cx="457200" cy="381000"/>
          </a:xfrm>
          <a:prstGeom prst="heart">
            <a:avLst/>
          </a:prstGeom>
          <a:solidFill>
            <a:schemeClr val="tx2">
              <a:lumMod val="60000"/>
              <a:lumOff val="40000"/>
            </a:schemeClr>
          </a:solidFill>
          <a:ln w="9525" algn="ctr">
            <a:solidFill>
              <a:srgbClr val="FF0000"/>
            </a:solidFill>
            <a:round/>
            <a:headEnd/>
            <a:tailEnd/>
          </a:ln>
        </p:spPr>
        <p:txBody>
          <a:bodyPr anchor="ctr"/>
          <a:lstStyle/>
          <a:p>
            <a:pPr algn="ctr">
              <a:defRPr/>
            </a:pPr>
            <a:endParaRPr lang="en-US"/>
          </a:p>
        </p:txBody>
      </p:sp>
      <p:sp>
        <p:nvSpPr>
          <p:cNvPr id="17" name="Heart 16"/>
          <p:cNvSpPr/>
          <p:nvPr/>
        </p:nvSpPr>
        <p:spPr bwMode="auto">
          <a:xfrm>
            <a:off x="6324600" y="6019800"/>
            <a:ext cx="457200" cy="381000"/>
          </a:xfrm>
          <a:prstGeom prst="heart">
            <a:avLst/>
          </a:prstGeom>
          <a:solidFill>
            <a:schemeClr val="tx2">
              <a:lumMod val="60000"/>
              <a:lumOff val="40000"/>
            </a:schemeClr>
          </a:solidFill>
          <a:ln w="9525" algn="ctr">
            <a:solidFill>
              <a:srgbClr val="FF0000"/>
            </a:solidFill>
            <a:round/>
            <a:headEnd/>
            <a:tailEnd/>
          </a:ln>
        </p:spPr>
        <p:txBody>
          <a:bodyPr anchor="ctr"/>
          <a:lstStyle/>
          <a:p>
            <a:pPr algn="ctr">
              <a:defRPr/>
            </a:pPr>
            <a:endParaRPr lang="en-US"/>
          </a:p>
        </p:txBody>
      </p:sp>
      <p:sp>
        <p:nvSpPr>
          <p:cNvPr id="18" name="Rectangle 17"/>
          <p:cNvSpPr/>
          <p:nvPr/>
        </p:nvSpPr>
        <p:spPr>
          <a:xfrm>
            <a:off x="39756" y="2709208"/>
            <a:ext cx="9144000" cy="1938992"/>
          </a:xfrm>
          <a:prstGeom prst="rect">
            <a:avLst/>
          </a:prstGeom>
          <a:noFill/>
        </p:spPr>
        <p:txBody>
          <a:bodyPr>
            <a:spAutoFit/>
          </a:bodyPr>
          <a:lstStyle/>
          <a:p>
            <a:pPr algn="ctr">
              <a:defRPr/>
            </a:pPr>
            <a:r>
              <a:rPr lang="en-US" sz="6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Chào</a:t>
            </a:r>
            <a:r>
              <a:rPr lang="en-US" sz="6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 </a:t>
            </a:r>
            <a:r>
              <a:rPr lang="en-US" sz="6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mừng</a:t>
            </a:r>
            <a:r>
              <a:rPr lang="en-US" sz="6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 </a:t>
            </a:r>
          </a:p>
          <a:p>
            <a:pPr algn="ctr">
              <a:defRPr/>
            </a:pPr>
            <a:r>
              <a:rPr lang="en-US" sz="6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Thầy</a:t>
            </a:r>
            <a:r>
              <a:rPr lang="en-US" sz="6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 </a:t>
            </a:r>
            <a:r>
              <a:rPr lang="en-US" sz="6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giáo</a:t>
            </a:r>
            <a:r>
              <a:rPr lang="en-US" sz="6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 </a:t>
            </a:r>
            <a:r>
              <a:rPr lang="en-US" sz="6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cô</a:t>
            </a:r>
            <a:r>
              <a:rPr lang="en-US" sz="6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 </a:t>
            </a:r>
            <a:r>
              <a:rPr lang="en-US" sz="6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giáo</a:t>
            </a:r>
            <a:r>
              <a:rPr lang="en-US" sz="6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entury" pitchFamily="18" charset="0"/>
              </a:rPr>
              <a:t>!</a:t>
            </a:r>
          </a:p>
        </p:txBody>
      </p:sp>
      <p:pic>
        <p:nvPicPr>
          <p:cNvPr id="19" name="Picture 6" descr="j028667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066800"/>
            <a:ext cx="79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j028667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79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3"/>
          <p:cNvSpPr>
            <a:spLocks noChangeArrowheads="1"/>
          </p:cNvSpPr>
          <p:nvPr/>
        </p:nvSpPr>
        <p:spPr bwMode="auto">
          <a:xfrm>
            <a:off x="5791200" y="4038600"/>
            <a:ext cx="1689100" cy="1689100"/>
          </a:xfrm>
          <a:prstGeom prst="star24">
            <a:avLst>
              <a:gd name="adj" fmla="val 9681"/>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AutoShape 9"/>
          <p:cNvSpPr>
            <a:spLocks noChangeArrowheads="1"/>
          </p:cNvSpPr>
          <p:nvPr/>
        </p:nvSpPr>
        <p:spPr bwMode="auto">
          <a:xfrm>
            <a:off x="7848600" y="4343400"/>
            <a:ext cx="657225" cy="563563"/>
          </a:xfrm>
          <a:prstGeom prst="star5">
            <a:avLst/>
          </a:prstGeom>
          <a:solidFill>
            <a:srgbClr val="FFFF00"/>
          </a:solidFill>
          <a:ln w="9525">
            <a:noFill/>
            <a:miter lim="800000"/>
            <a:headEnd/>
            <a:tailEnd/>
          </a:ln>
          <a:effectLst/>
        </p:spPr>
        <p:txBody>
          <a:bodyPr wrap="none" anchor="ctr"/>
          <a:lstStyle/>
          <a:p>
            <a:pPr>
              <a:defRPr/>
            </a:pPr>
            <a:endParaRPr lang="en-US"/>
          </a:p>
        </p:txBody>
      </p:sp>
      <p:sp>
        <p:nvSpPr>
          <p:cNvPr id="24" name="AutoShape 9"/>
          <p:cNvSpPr>
            <a:spLocks noChangeArrowheads="1"/>
          </p:cNvSpPr>
          <p:nvPr/>
        </p:nvSpPr>
        <p:spPr bwMode="auto">
          <a:xfrm>
            <a:off x="533400" y="4419600"/>
            <a:ext cx="657225" cy="563563"/>
          </a:xfrm>
          <a:prstGeom prst="star5">
            <a:avLst/>
          </a:prstGeom>
          <a:solidFill>
            <a:srgbClr val="FFFF00"/>
          </a:solidFill>
          <a:ln w="9525">
            <a:noFill/>
            <a:miter lim="800000"/>
            <a:headEnd/>
            <a:tailEnd/>
          </a:ln>
          <a:effectLst/>
        </p:spPr>
        <p:txBody>
          <a:bodyPr wrap="none" anchor="ctr"/>
          <a:lstStyle/>
          <a:p>
            <a:pPr>
              <a:defRPr/>
            </a:pPr>
            <a:endParaRPr lang="en-US"/>
          </a:p>
        </p:txBody>
      </p:sp>
      <p:sp>
        <p:nvSpPr>
          <p:cNvPr id="25" name="AutoShape 9"/>
          <p:cNvSpPr>
            <a:spLocks noChangeArrowheads="1"/>
          </p:cNvSpPr>
          <p:nvPr/>
        </p:nvSpPr>
        <p:spPr bwMode="auto">
          <a:xfrm>
            <a:off x="533400" y="1676400"/>
            <a:ext cx="657225" cy="563563"/>
          </a:xfrm>
          <a:prstGeom prst="star5">
            <a:avLst/>
          </a:prstGeom>
          <a:solidFill>
            <a:srgbClr val="FFFF00"/>
          </a:solidFill>
          <a:ln w="9525">
            <a:noFill/>
            <a:miter lim="800000"/>
            <a:headEnd/>
            <a:tailEnd/>
          </a:ln>
          <a:effectLst/>
        </p:spPr>
        <p:txBody>
          <a:bodyPr wrap="none" anchor="ctr"/>
          <a:lstStyle/>
          <a:p>
            <a:pPr>
              <a:defRPr/>
            </a:pPr>
            <a:endParaRPr lang="en-US"/>
          </a:p>
        </p:txBody>
      </p:sp>
      <p:sp>
        <p:nvSpPr>
          <p:cNvPr id="26" name="AutoShape 9"/>
          <p:cNvSpPr>
            <a:spLocks noChangeArrowheads="1"/>
          </p:cNvSpPr>
          <p:nvPr/>
        </p:nvSpPr>
        <p:spPr bwMode="auto">
          <a:xfrm>
            <a:off x="8153400" y="1828800"/>
            <a:ext cx="657225" cy="563563"/>
          </a:xfrm>
          <a:prstGeom prst="star5">
            <a:avLst/>
          </a:prstGeom>
          <a:solidFill>
            <a:srgbClr val="FFFF00"/>
          </a:solidFill>
          <a:ln w="9525">
            <a:noFill/>
            <a:miter lim="800000"/>
            <a:headEnd/>
            <a:tailEnd/>
          </a:ln>
          <a:effectLst/>
        </p:spPr>
        <p:txBody>
          <a:bodyPr wrap="none" anchor="ctr"/>
          <a:lstStyle/>
          <a:p>
            <a:pPr>
              <a:defRPr/>
            </a:pPr>
            <a:endParaRPr lang="en-US"/>
          </a:p>
        </p:txBody>
      </p:sp>
      <p:pic>
        <p:nvPicPr>
          <p:cNvPr id="27" name="Picture 6" descr="j028667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53425" y="3505200"/>
            <a:ext cx="79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j028667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14400"/>
            <a:ext cx="79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descr="j028667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486400"/>
            <a:ext cx="79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j028667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410200"/>
            <a:ext cx="79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4"/>
          <p:cNvSpPr>
            <a:spLocks noChangeArrowheads="1"/>
          </p:cNvSpPr>
          <p:nvPr/>
        </p:nvSpPr>
        <p:spPr bwMode="auto">
          <a:xfrm rot="2641073">
            <a:off x="-6937" y="-109290"/>
            <a:ext cx="1873250" cy="1614488"/>
          </a:xfrm>
          <a:prstGeom prst="star16">
            <a:avLst>
              <a:gd name="adj" fmla="val 0"/>
            </a:avLst>
          </a:prstGeom>
          <a:gradFill rotWithShape="1">
            <a:gsLst>
              <a:gs pos="0">
                <a:srgbClr val="FFFF66">
                  <a:alpha val="0"/>
                </a:srgbClr>
              </a:gs>
              <a:gs pos="50000">
                <a:srgbClr val="FFFF66"/>
              </a:gs>
              <a:gs pos="100000">
                <a:srgbClr val="FFFF66">
                  <a:alpha val="0"/>
                </a:srgbClr>
              </a:gs>
            </a:gsLst>
            <a:lin ang="5400000" scaled="1"/>
          </a:gradFill>
          <a:ln w="9525">
            <a:solidFill>
              <a:srgbClr val="00FF00"/>
            </a:solidFill>
            <a:miter lim="800000"/>
            <a:headEnd/>
            <a:tailEnd/>
          </a:ln>
          <a:effectLst/>
        </p:spPr>
        <p:txBody>
          <a:bodyPr wrap="none" anchor="ctr"/>
          <a:lstStyle/>
          <a:p>
            <a:pPr>
              <a:defRPr/>
            </a:pPr>
            <a:endParaRPr lang="en-US"/>
          </a:p>
        </p:txBody>
      </p:sp>
      <p:sp>
        <p:nvSpPr>
          <p:cNvPr id="33" name="AutoShape 4"/>
          <p:cNvSpPr>
            <a:spLocks noChangeArrowheads="1"/>
          </p:cNvSpPr>
          <p:nvPr/>
        </p:nvSpPr>
        <p:spPr bwMode="auto">
          <a:xfrm rot="2641073">
            <a:off x="1974263" y="1795708"/>
            <a:ext cx="1873250" cy="1614488"/>
          </a:xfrm>
          <a:prstGeom prst="star16">
            <a:avLst>
              <a:gd name="adj" fmla="val 539"/>
            </a:avLst>
          </a:prstGeom>
          <a:gradFill rotWithShape="1">
            <a:gsLst>
              <a:gs pos="0">
                <a:srgbClr val="FFFF66">
                  <a:alpha val="0"/>
                </a:srgbClr>
              </a:gs>
              <a:gs pos="50000">
                <a:srgbClr val="FFFF66"/>
              </a:gs>
              <a:gs pos="100000">
                <a:srgbClr val="FFFF66">
                  <a:alpha val="0"/>
                </a:srgbClr>
              </a:gs>
            </a:gsLst>
            <a:lin ang="5400000" scaled="1"/>
          </a:gradFill>
          <a:ln w="9525">
            <a:solidFill>
              <a:srgbClr val="00FF00"/>
            </a:solidFill>
            <a:miter lim="800000"/>
            <a:headEnd/>
            <a:tailEnd/>
          </a:ln>
          <a:effectLst/>
        </p:spPr>
        <p:txBody>
          <a:bodyPr wrap="none" anchor="ctr"/>
          <a:lstStyle/>
          <a:p>
            <a:pPr>
              <a:defRPr/>
            </a:pPr>
            <a:endParaRPr lang="en-US"/>
          </a:p>
        </p:txBody>
      </p:sp>
      <p:sp>
        <p:nvSpPr>
          <p:cNvPr id="34" name="AutoShape 4"/>
          <p:cNvSpPr>
            <a:spLocks noChangeArrowheads="1"/>
          </p:cNvSpPr>
          <p:nvPr/>
        </p:nvSpPr>
        <p:spPr bwMode="auto">
          <a:xfrm rot="2641073">
            <a:off x="1364664" y="3014909"/>
            <a:ext cx="1873250" cy="1614488"/>
          </a:xfrm>
          <a:prstGeom prst="star16">
            <a:avLst>
              <a:gd name="adj" fmla="val 0"/>
            </a:avLst>
          </a:prstGeom>
          <a:gradFill rotWithShape="1">
            <a:gsLst>
              <a:gs pos="0">
                <a:srgbClr val="FFFF66">
                  <a:alpha val="0"/>
                </a:srgbClr>
              </a:gs>
              <a:gs pos="50000">
                <a:srgbClr val="FFFF66"/>
              </a:gs>
              <a:gs pos="100000">
                <a:srgbClr val="FFFF66">
                  <a:alpha val="0"/>
                </a:srgbClr>
              </a:gs>
            </a:gsLst>
            <a:lin ang="5400000" scaled="1"/>
          </a:gradFill>
          <a:ln w="9525">
            <a:solidFill>
              <a:srgbClr val="00FF00"/>
            </a:solidFill>
            <a:miter lim="800000"/>
            <a:headEnd/>
            <a:tailEnd/>
          </a:ln>
          <a:effectLst/>
        </p:spPr>
        <p:txBody>
          <a:bodyPr wrap="none" anchor="ctr"/>
          <a:lstStyle/>
          <a:p>
            <a:pPr>
              <a:defRPr/>
            </a:pPr>
            <a:endParaRPr lang="en-US"/>
          </a:p>
        </p:txBody>
      </p:sp>
      <p:sp>
        <p:nvSpPr>
          <p:cNvPr id="35" name="AutoShape 4"/>
          <p:cNvSpPr>
            <a:spLocks noChangeArrowheads="1"/>
          </p:cNvSpPr>
          <p:nvPr/>
        </p:nvSpPr>
        <p:spPr bwMode="auto">
          <a:xfrm rot="2641073">
            <a:off x="3422064" y="3091109"/>
            <a:ext cx="1873250" cy="1614488"/>
          </a:xfrm>
          <a:prstGeom prst="star16">
            <a:avLst>
              <a:gd name="adj" fmla="val 3630"/>
            </a:avLst>
          </a:prstGeom>
          <a:gradFill rotWithShape="1">
            <a:gsLst>
              <a:gs pos="0">
                <a:srgbClr val="FFFF66">
                  <a:alpha val="0"/>
                </a:srgbClr>
              </a:gs>
              <a:gs pos="50000">
                <a:srgbClr val="FFFF66"/>
              </a:gs>
              <a:gs pos="100000">
                <a:srgbClr val="FFFF66">
                  <a:alpha val="0"/>
                </a:srgbClr>
              </a:gs>
            </a:gsLst>
            <a:lin ang="5400000" scaled="1"/>
          </a:gradFill>
          <a:ln w="9525">
            <a:solidFill>
              <a:srgbClr val="00FF00"/>
            </a:solidFill>
            <a:miter lim="800000"/>
            <a:headEnd/>
            <a:tailEnd/>
          </a:ln>
          <a:effectLst/>
        </p:spPr>
        <p:txBody>
          <a:bodyPr wrap="none" anchor="ctr"/>
          <a:lstStyle/>
          <a:p>
            <a:pPr>
              <a:defRPr/>
            </a:pPr>
            <a:endParaRPr lang="en-US"/>
          </a:p>
        </p:txBody>
      </p:sp>
      <p:sp>
        <p:nvSpPr>
          <p:cNvPr id="36" name="AutoShape 4"/>
          <p:cNvSpPr>
            <a:spLocks noChangeArrowheads="1"/>
          </p:cNvSpPr>
          <p:nvPr/>
        </p:nvSpPr>
        <p:spPr bwMode="auto">
          <a:xfrm rot="2641073">
            <a:off x="5479463" y="2252908"/>
            <a:ext cx="1873250" cy="1614488"/>
          </a:xfrm>
          <a:prstGeom prst="star16">
            <a:avLst>
              <a:gd name="adj" fmla="val 3630"/>
            </a:avLst>
          </a:prstGeom>
          <a:gradFill rotWithShape="1">
            <a:gsLst>
              <a:gs pos="0">
                <a:srgbClr val="FFFF66">
                  <a:alpha val="0"/>
                </a:srgbClr>
              </a:gs>
              <a:gs pos="50000">
                <a:srgbClr val="FFFF66"/>
              </a:gs>
              <a:gs pos="100000">
                <a:srgbClr val="FFFF66">
                  <a:alpha val="0"/>
                </a:srgbClr>
              </a:gs>
            </a:gsLst>
            <a:lin ang="5400000" scaled="1"/>
          </a:gradFill>
          <a:ln w="9525">
            <a:solidFill>
              <a:srgbClr val="00FF00"/>
            </a:solidFill>
            <a:miter lim="800000"/>
            <a:headEnd/>
            <a:tailEnd/>
          </a:ln>
          <a:effectLst/>
        </p:spPr>
        <p:txBody>
          <a:bodyPr wrap="none" anchor="ctr"/>
          <a:lstStyle/>
          <a:p>
            <a:pPr>
              <a:defRPr/>
            </a:pPr>
            <a:endParaRPr lang="en-US"/>
          </a:p>
        </p:txBody>
      </p:sp>
      <p:sp>
        <p:nvSpPr>
          <p:cNvPr id="39" name="Heart 38"/>
          <p:cNvSpPr/>
          <p:nvPr/>
        </p:nvSpPr>
        <p:spPr bwMode="auto">
          <a:xfrm>
            <a:off x="6019800" y="685800"/>
            <a:ext cx="457200" cy="381000"/>
          </a:xfrm>
          <a:prstGeom prst="heart">
            <a:avLst/>
          </a:prstGeom>
          <a:solidFill>
            <a:schemeClr val="tx2">
              <a:lumMod val="60000"/>
              <a:lumOff val="40000"/>
            </a:schemeClr>
          </a:solidFill>
          <a:ln w="9525" algn="ctr">
            <a:solidFill>
              <a:srgbClr val="FF0000"/>
            </a:solidFill>
            <a:round/>
            <a:headEnd/>
            <a:tailEnd/>
          </a:ln>
        </p:spPr>
        <p:txBody>
          <a:bodyPr anchor="ctr"/>
          <a:lstStyle/>
          <a:p>
            <a:pPr algn="ctr">
              <a:defRPr/>
            </a:pPr>
            <a:endParaRPr lang="en-US"/>
          </a:p>
        </p:txBody>
      </p:sp>
      <p:sp>
        <p:nvSpPr>
          <p:cNvPr id="42" name="AutoShape 4"/>
          <p:cNvSpPr>
            <a:spLocks noChangeArrowheads="1"/>
          </p:cNvSpPr>
          <p:nvPr/>
        </p:nvSpPr>
        <p:spPr bwMode="auto">
          <a:xfrm rot="2641073">
            <a:off x="7536864" y="119309"/>
            <a:ext cx="1873250" cy="1614488"/>
          </a:xfrm>
          <a:prstGeom prst="star16">
            <a:avLst>
              <a:gd name="adj" fmla="val 708"/>
            </a:avLst>
          </a:prstGeom>
          <a:gradFill rotWithShape="1">
            <a:gsLst>
              <a:gs pos="0">
                <a:srgbClr val="FFFF66">
                  <a:alpha val="0"/>
                </a:srgbClr>
              </a:gs>
              <a:gs pos="50000">
                <a:srgbClr val="FFFF66"/>
              </a:gs>
              <a:gs pos="100000">
                <a:srgbClr val="FFFF66">
                  <a:alpha val="0"/>
                </a:srgbClr>
              </a:gs>
            </a:gsLst>
            <a:lin ang="5400000" scaled="1"/>
          </a:gradFill>
          <a:ln w="9525">
            <a:solidFill>
              <a:srgbClr val="00FF00"/>
            </a:solidFill>
            <a:miter lim="800000"/>
            <a:headEnd/>
            <a:tailEnd/>
          </a:ln>
          <a:effectLst/>
        </p:spPr>
        <p:txBody>
          <a:bodyPr wrap="none" anchor="ctr"/>
          <a:lstStyle/>
          <a:p>
            <a:pPr>
              <a:defRPr/>
            </a:pPr>
            <a:endParaRPr lang="en-US"/>
          </a:p>
        </p:txBody>
      </p:sp>
      <p:sp>
        <p:nvSpPr>
          <p:cNvPr id="43" name="AutoShape 9"/>
          <p:cNvSpPr>
            <a:spLocks noChangeArrowheads="1"/>
          </p:cNvSpPr>
          <p:nvPr/>
        </p:nvSpPr>
        <p:spPr bwMode="auto">
          <a:xfrm>
            <a:off x="4114800" y="1295400"/>
            <a:ext cx="657225" cy="563563"/>
          </a:xfrm>
          <a:prstGeom prst="star5">
            <a:avLst/>
          </a:prstGeom>
          <a:solidFill>
            <a:srgbClr val="FFDA65"/>
          </a:solidFill>
          <a:ln w="9525">
            <a:noFill/>
            <a:miter lim="800000"/>
            <a:headEnd/>
            <a:tailEnd/>
          </a:ln>
          <a:effectLst/>
        </p:spPr>
        <p:txBody>
          <a:bodyPr wrap="none" anchor="ctr"/>
          <a:lstStyle/>
          <a:p>
            <a:pPr>
              <a:defRPr/>
            </a:pPr>
            <a:endParaRPr lang="en-US"/>
          </a:p>
        </p:txBody>
      </p:sp>
      <p:sp>
        <p:nvSpPr>
          <p:cNvPr id="44" name="AutoShape 9"/>
          <p:cNvSpPr>
            <a:spLocks noChangeArrowheads="1"/>
          </p:cNvSpPr>
          <p:nvPr/>
        </p:nvSpPr>
        <p:spPr bwMode="auto">
          <a:xfrm>
            <a:off x="5638800" y="1295400"/>
            <a:ext cx="657225" cy="563563"/>
          </a:xfrm>
          <a:prstGeom prst="star5">
            <a:avLst/>
          </a:prstGeom>
          <a:solidFill>
            <a:srgbClr val="FFDA65"/>
          </a:solidFill>
          <a:ln w="9525">
            <a:noFill/>
            <a:miter lim="800000"/>
            <a:headEnd/>
            <a:tailEnd/>
          </a:ln>
          <a:effectLst/>
        </p:spPr>
        <p:txBody>
          <a:bodyPr wrap="none" anchor="ctr"/>
          <a:lstStyle/>
          <a:p>
            <a:pPr>
              <a:defRPr/>
            </a:pPr>
            <a:endParaRPr lang="en-US"/>
          </a:p>
        </p:txBody>
      </p:sp>
      <p:sp>
        <p:nvSpPr>
          <p:cNvPr id="45" name="AutoShape 9"/>
          <p:cNvSpPr>
            <a:spLocks noChangeArrowheads="1"/>
          </p:cNvSpPr>
          <p:nvPr/>
        </p:nvSpPr>
        <p:spPr bwMode="auto">
          <a:xfrm>
            <a:off x="3429000" y="1295400"/>
            <a:ext cx="657225" cy="563563"/>
          </a:xfrm>
          <a:prstGeom prst="star5">
            <a:avLst>
              <a:gd name="adj" fmla="val 18063"/>
              <a:gd name="hf" fmla="val 105146"/>
              <a:gd name="vf" fmla="val 110557"/>
            </a:avLst>
          </a:prstGeom>
          <a:solidFill>
            <a:srgbClr val="FFDA65"/>
          </a:solidFill>
          <a:ln w="9525">
            <a:noFill/>
            <a:miter lim="800000"/>
            <a:headEnd/>
            <a:tailEnd/>
          </a:ln>
          <a:effectLst/>
        </p:spPr>
        <p:txBody>
          <a:bodyPr wrap="none" anchor="ctr"/>
          <a:lstStyle/>
          <a:p>
            <a:pPr>
              <a:defRPr/>
            </a:pPr>
            <a:endParaRPr lang="en-US"/>
          </a:p>
        </p:txBody>
      </p:sp>
      <p:sp>
        <p:nvSpPr>
          <p:cNvPr id="46" name="AutoShape 9"/>
          <p:cNvSpPr>
            <a:spLocks noChangeArrowheads="1"/>
          </p:cNvSpPr>
          <p:nvPr/>
        </p:nvSpPr>
        <p:spPr bwMode="auto">
          <a:xfrm>
            <a:off x="4876800" y="1295400"/>
            <a:ext cx="657225" cy="563563"/>
          </a:xfrm>
          <a:prstGeom prst="star5">
            <a:avLst/>
          </a:prstGeom>
          <a:solidFill>
            <a:srgbClr val="FFDA65"/>
          </a:solidFill>
          <a:ln w="9525">
            <a:noFill/>
            <a:miter lim="800000"/>
            <a:headEnd/>
            <a:tailEnd/>
          </a:ln>
          <a:effectLst/>
        </p:spPr>
        <p:txBody>
          <a:bodyPr wrap="none" anchor="ctr"/>
          <a:lstStyle/>
          <a:p>
            <a:pPr>
              <a:defRPr/>
            </a:pPr>
            <a:endParaRPr lang="en-US"/>
          </a:p>
        </p:txBody>
      </p:sp>
      <p:sp>
        <p:nvSpPr>
          <p:cNvPr id="47" name="AutoShape 9"/>
          <p:cNvSpPr>
            <a:spLocks noChangeArrowheads="1"/>
          </p:cNvSpPr>
          <p:nvPr/>
        </p:nvSpPr>
        <p:spPr bwMode="auto">
          <a:xfrm>
            <a:off x="2819400" y="1295400"/>
            <a:ext cx="657225" cy="563563"/>
          </a:xfrm>
          <a:prstGeom prst="star5">
            <a:avLst>
              <a:gd name="adj" fmla="val 18063"/>
              <a:gd name="hf" fmla="val 105146"/>
              <a:gd name="vf" fmla="val 110557"/>
            </a:avLst>
          </a:prstGeom>
          <a:solidFill>
            <a:srgbClr val="FFDA65"/>
          </a:solidFill>
          <a:ln w="9525">
            <a:noFill/>
            <a:miter lim="800000"/>
            <a:headEnd/>
            <a:tailEnd/>
          </a:ln>
          <a:effectLst/>
        </p:spPr>
        <p:txBody>
          <a:bodyPr wrap="none" anchor="ctr"/>
          <a:lstStyle/>
          <a:p>
            <a:pPr>
              <a:defRPr/>
            </a:pPr>
            <a:endParaRPr lang="en-US"/>
          </a:p>
        </p:txBody>
      </p:sp>
      <p:pic>
        <p:nvPicPr>
          <p:cNvPr id="10295" name="Picture 9" descr="A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71963"/>
            <a:ext cx="19399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6" name="Picture 9" descr="A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495800"/>
            <a:ext cx="19399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AutoShape 3"/>
          <p:cNvSpPr>
            <a:spLocks noChangeArrowheads="1"/>
          </p:cNvSpPr>
          <p:nvPr/>
        </p:nvSpPr>
        <p:spPr bwMode="auto">
          <a:xfrm>
            <a:off x="1752600" y="4191000"/>
            <a:ext cx="1689100" cy="1689100"/>
          </a:xfrm>
          <a:prstGeom prst="star24">
            <a:avLst>
              <a:gd name="adj" fmla="val 12491"/>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8" name="TextBox 1"/>
          <p:cNvSpPr txBox="1">
            <a:spLocks noChangeArrowheads="1"/>
          </p:cNvSpPr>
          <p:nvPr/>
        </p:nvSpPr>
        <p:spPr bwMode="auto">
          <a:xfrm>
            <a:off x="39688" y="1390650"/>
            <a:ext cx="91043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sz="1600" dirty="0">
                <a:solidFill>
                  <a:srgbClr val="002060"/>
                </a:solidFill>
              </a:rPr>
              <a:t>PHÒNG GIÁO DỤC VÀ ĐÀO TẠO QUẬN LONG BIÊN</a:t>
            </a:r>
          </a:p>
          <a:p>
            <a:pPr algn="ctr" eaLnBrk="1" hangingPunct="1"/>
            <a:r>
              <a:rPr lang="en-US" sz="2400" b="1" dirty="0">
                <a:solidFill>
                  <a:srgbClr val="002060"/>
                </a:solidFill>
              </a:rPr>
              <a:t>TRƯỜNG TIỂU HỌC ĐÔ THỊ VIỆT HƯNG</a:t>
            </a:r>
          </a:p>
          <a:p>
            <a:pPr algn="ctr" eaLnBrk="1" hangingPunct="1"/>
            <a:r>
              <a:rPr lang="en-US" sz="2400" b="1" dirty="0">
                <a:solidFill>
                  <a:srgbClr val="002060"/>
                </a:solidFill>
              </a:rPr>
              <a:t>--------------------------------------</a:t>
            </a:r>
          </a:p>
        </p:txBody>
      </p:sp>
      <p:sp>
        <p:nvSpPr>
          <p:cNvPr id="2" name="Rectangle 1"/>
          <p:cNvSpPr/>
          <p:nvPr/>
        </p:nvSpPr>
        <p:spPr>
          <a:xfrm>
            <a:off x="1849438" y="5249278"/>
            <a:ext cx="5846762" cy="584775"/>
          </a:xfrm>
          <a:prstGeom prst="rect">
            <a:avLst/>
          </a:prstGeom>
        </p:spPr>
        <p:txBody>
          <a:bodyPr>
            <a:spAutoFit/>
          </a:bodyPr>
          <a:lstStyle/>
          <a:p>
            <a:pPr algn="ctr">
              <a:defRPr/>
            </a:pP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Giáo</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viên</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Lưu</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Thị</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 </a:t>
            </a:r>
            <a:r>
              <a:rPr lang="en-US" sz="32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Ánh</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 Sao</a:t>
            </a:r>
          </a:p>
        </p:txBody>
      </p:sp>
    </p:spTree>
    <p:extLst>
      <p:ext uri="{BB962C8B-B14F-4D97-AF65-F5344CB8AC3E}">
        <p14:creationId xmlns:p14="http://schemas.microsoft.com/office/powerpoint/2010/main" val="7026270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8" presetClass="emph" presetSubtype="0" repeatCount="indefinite" fill="hold" nodeType="withEffect">
                                  <p:stCondLst>
                                    <p:cond delay="0"/>
                                  </p:stCondLst>
                                  <p:childTnLst>
                                    <p:animRot by="21600000">
                                      <p:cBhvr>
                                        <p:cTn id="9" dur="2000" fill="hold"/>
                                        <p:tgtEl>
                                          <p:spTgt spid="3"/>
                                        </p:tgtEl>
                                        <p:attrNameLst>
                                          <p:attrName>r</p:attrName>
                                        </p:attrNameLst>
                                      </p:cBhvr>
                                    </p:animRot>
                                  </p:childTnLst>
                                </p:cTn>
                              </p:par>
                              <p:par>
                                <p:cTn id="10" presetID="26" presetClass="emph" presetSubtype="0" repeatCount="indefinite" fill="hold" nodeType="with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par>
                                <p:cTn id="13" presetID="8" presetClass="emph" presetSubtype="0" repeatCount="indefinite" fill="hold" nodeType="withEffect">
                                  <p:stCondLst>
                                    <p:cond delay="0"/>
                                  </p:stCondLst>
                                  <p:childTnLst>
                                    <p:animRot by="21600000">
                                      <p:cBhvr>
                                        <p:cTn id="14" dur="2000" fill="hold"/>
                                        <p:tgtEl>
                                          <p:spTgt spid="4"/>
                                        </p:tgtEl>
                                        <p:attrNameLst>
                                          <p:attrName>r</p:attrName>
                                        </p:attrNameLst>
                                      </p:cBhvr>
                                    </p:animRot>
                                  </p:childTnLst>
                                </p:cTn>
                              </p:par>
                              <p:par>
                                <p:cTn id="15" presetID="26" presetClass="emph" presetSubtype="0" repeatCount="indefinite" fill="hold" nodeType="with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par>
                                <p:cTn id="18" presetID="8" presetClass="emph" presetSubtype="0" repeatCount="indefinite" fill="hold" nodeType="withEffect">
                                  <p:stCondLst>
                                    <p:cond delay="0"/>
                                  </p:stCondLst>
                                  <p:childTnLst>
                                    <p:animRot by="21600000">
                                      <p:cBhvr>
                                        <p:cTn id="19" dur="2000" fill="hold"/>
                                        <p:tgtEl>
                                          <p:spTgt spid="5"/>
                                        </p:tgtEl>
                                        <p:attrNameLst>
                                          <p:attrName>r</p:attrName>
                                        </p:attrNameLst>
                                      </p:cBhvr>
                                    </p:animRot>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par>
                                <p:cTn id="23" presetID="8" presetClass="emph" presetSubtype="0" repeatCount="indefinite" fill="hold" nodeType="withEffect">
                                  <p:stCondLst>
                                    <p:cond delay="0"/>
                                  </p:stCondLst>
                                  <p:childTnLst>
                                    <p:animRot by="21600000">
                                      <p:cBhvr>
                                        <p:cTn id="24" dur="2000" fill="hold"/>
                                        <p:tgtEl>
                                          <p:spTgt spid="6"/>
                                        </p:tgtEl>
                                        <p:attrNameLst>
                                          <p:attrName>r</p:attrName>
                                        </p:attrNameLst>
                                      </p:cBhvr>
                                    </p:animRo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par>
                                <p:cTn id="31" presetID="8" presetClass="emph" presetSubtype="0" repeatCount="indefinite" fill="hold" nodeType="withEffect">
                                  <p:stCondLst>
                                    <p:cond delay="0"/>
                                  </p:stCondLst>
                                  <p:iterate type="lt">
                                    <p:tmPct val="0"/>
                                  </p:iterate>
                                  <p:childTnLst>
                                    <p:animRot by="43200000">
                                      <p:cBhvr>
                                        <p:cTn id="32" dur="2000" fill="hold"/>
                                        <p:tgtEl>
                                          <p:spTgt spid="7"/>
                                        </p:tgtEl>
                                        <p:attrNameLst>
                                          <p:attrName>r</p:attrName>
                                        </p:attrNameLst>
                                      </p:cBhvr>
                                    </p:animRot>
                                  </p:childTnLst>
                                </p:cTn>
                              </p:par>
                              <p:par>
                                <p:cTn id="33" presetID="31" presetClass="entr" presetSubtype="0" fill="hold" nodeType="withEffect">
                                  <p:stCondLst>
                                    <p:cond delay="0"/>
                                  </p:stCondLst>
                                  <p:iterate type="lt">
                                    <p:tmPct val="5000"/>
                                  </p:iterate>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par>
                                <p:cTn id="39" presetID="8" presetClass="emph" presetSubtype="0" repeatCount="indefinite" fill="hold" nodeType="withEffect">
                                  <p:stCondLst>
                                    <p:cond delay="0"/>
                                  </p:stCondLst>
                                  <p:iterate type="lt">
                                    <p:tmPct val="0"/>
                                  </p:iterate>
                                  <p:childTnLst>
                                    <p:animRot by="43200000">
                                      <p:cBhvr>
                                        <p:cTn id="40" dur="2000" fill="hold"/>
                                        <p:tgtEl>
                                          <p:spTgt spid="10"/>
                                        </p:tgtEl>
                                        <p:attrNameLst>
                                          <p:attrName>r</p:attrName>
                                        </p:attrNameLst>
                                      </p:cBhvr>
                                    </p:animRot>
                                  </p:childTnLst>
                                </p:cTn>
                              </p:par>
                              <p:par>
                                <p:cTn id="41" presetID="2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childTnLst>
                                </p:cTn>
                              </p:par>
                              <p:par>
                                <p:cTn id="45" presetID="8" presetClass="emph" presetSubtype="0" repeatCount="indefinite" fill="hold" grpId="1" nodeType="withEffect">
                                  <p:stCondLst>
                                    <p:cond delay="0"/>
                                  </p:stCondLst>
                                  <p:childTnLst>
                                    <p:animRot by="-21600000">
                                      <p:cBhvr>
                                        <p:cTn id="46" dur="3000" fill="hold"/>
                                        <p:tgtEl>
                                          <p:spTgt spid="11"/>
                                        </p:tgtEl>
                                        <p:attrNameLst>
                                          <p:attrName>r</p:attrName>
                                        </p:attrNameLst>
                                      </p:cBhvr>
                                    </p:animRot>
                                  </p:childTnLst>
                                </p:cTn>
                              </p:par>
                              <p:par>
                                <p:cTn id="47" presetID="2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childTnLst>
                                </p:cTn>
                              </p:par>
                              <p:par>
                                <p:cTn id="51" presetID="8" presetClass="emph" presetSubtype="0" repeatCount="indefinite" fill="hold" grpId="1" nodeType="withEffect">
                                  <p:stCondLst>
                                    <p:cond delay="0"/>
                                  </p:stCondLst>
                                  <p:childTnLst>
                                    <p:animRot by="-21600000">
                                      <p:cBhvr>
                                        <p:cTn id="52" dur="3000" fill="hold"/>
                                        <p:tgtEl>
                                          <p:spTgt spid="12"/>
                                        </p:tgtEl>
                                        <p:attrNameLst>
                                          <p:attrName>r</p:attrName>
                                        </p:attrNameLst>
                                      </p:cBhvr>
                                    </p:animRot>
                                  </p:childTnLst>
                                </p:cTn>
                              </p:par>
                              <p:par>
                                <p:cTn id="53" presetID="28"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5000" fill="hold"/>
                                        <p:tgtEl>
                                          <p:spTgt spid="19"/>
                                        </p:tgtEl>
                                        <p:attrNameLst>
                                          <p:attrName>ppt_x</p:attrName>
                                        </p:attrNameLst>
                                      </p:cBhvr>
                                      <p:tavLst>
                                        <p:tav tm="0">
                                          <p:val>
                                            <p:strVal val="#ppt_x"/>
                                          </p:val>
                                        </p:tav>
                                        <p:tav tm="100000">
                                          <p:val>
                                            <p:strVal val="#ppt_x"/>
                                          </p:val>
                                        </p:tav>
                                      </p:tavLst>
                                    </p:anim>
                                    <p:anim calcmode="lin" valueType="num">
                                      <p:cBhvr>
                                        <p:cTn id="56" dur="15000" fill="hold"/>
                                        <p:tgtEl>
                                          <p:spTgt spid="19"/>
                                        </p:tgtEl>
                                        <p:attrNameLst>
                                          <p:attrName>ppt_y</p:attrName>
                                        </p:attrNameLst>
                                      </p:cBhvr>
                                      <p:tavLst>
                                        <p:tav tm="0">
                                          <p:val>
                                            <p:strVal val="#ppt_y+1"/>
                                          </p:val>
                                        </p:tav>
                                        <p:tav tm="100000">
                                          <p:val>
                                            <p:strVal val="#ppt_y-1"/>
                                          </p:val>
                                        </p:tav>
                                      </p:tavLst>
                                    </p:anim>
                                  </p:childTnLst>
                                </p:cTn>
                              </p:par>
                              <p:par>
                                <p:cTn id="57" presetID="28"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5000" fill="hold"/>
                                        <p:tgtEl>
                                          <p:spTgt spid="20"/>
                                        </p:tgtEl>
                                        <p:attrNameLst>
                                          <p:attrName>ppt_x</p:attrName>
                                        </p:attrNameLst>
                                      </p:cBhvr>
                                      <p:tavLst>
                                        <p:tav tm="0">
                                          <p:val>
                                            <p:strVal val="#ppt_x"/>
                                          </p:val>
                                        </p:tav>
                                        <p:tav tm="100000">
                                          <p:val>
                                            <p:strVal val="#ppt_x"/>
                                          </p:val>
                                        </p:tav>
                                      </p:tavLst>
                                    </p:anim>
                                    <p:anim calcmode="lin" valueType="num">
                                      <p:cBhvr>
                                        <p:cTn id="60" dur="15000" fill="hold"/>
                                        <p:tgtEl>
                                          <p:spTgt spid="20"/>
                                        </p:tgtEl>
                                        <p:attrNameLst>
                                          <p:attrName>ppt_y</p:attrName>
                                        </p:attrNameLst>
                                      </p:cBhvr>
                                      <p:tavLst>
                                        <p:tav tm="0">
                                          <p:val>
                                            <p:strVal val="#ppt_y+1"/>
                                          </p:val>
                                        </p:tav>
                                        <p:tav tm="100000">
                                          <p:val>
                                            <p:strVal val="#ppt_y-1"/>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par>
                                <p:cTn id="65" presetID="8" presetClass="emph" presetSubtype="0" repeatCount="indefinite" fill="hold" grpId="1" nodeType="withEffect">
                                  <p:stCondLst>
                                    <p:cond delay="0"/>
                                  </p:stCondLst>
                                  <p:childTnLst>
                                    <p:animRot by="-21600000">
                                      <p:cBhvr>
                                        <p:cTn id="66" dur="3000" fill="hold"/>
                                        <p:tgtEl>
                                          <p:spTgt spid="21"/>
                                        </p:tgtEl>
                                        <p:attrNameLst>
                                          <p:attrName>r</p:attrName>
                                        </p:attrNameLst>
                                      </p:cBhvr>
                                    </p:animRot>
                                  </p:childTnLst>
                                </p:cTn>
                              </p:par>
                              <p:par>
                                <p:cTn id="67" presetID="26" presetClass="emph" presetSubtype="0" repeatCount="indefinite" fill="hold" nodeType="withEffect">
                                  <p:stCondLst>
                                    <p:cond delay="0"/>
                                  </p:stCondLst>
                                  <p:childTnLst>
                                    <p:animEffect transition="out" filter="fade">
                                      <p:cBhvr>
                                        <p:cTn id="68" dur="500" tmFilter="0, 0; .2, .5; .8, .5; 1, 0"/>
                                        <p:tgtEl>
                                          <p:spTgt spid="23"/>
                                        </p:tgtEl>
                                      </p:cBhvr>
                                    </p:animEffect>
                                    <p:animScale>
                                      <p:cBhvr>
                                        <p:cTn id="69" dur="250" autoRev="1" fill="hold"/>
                                        <p:tgtEl>
                                          <p:spTgt spid="23"/>
                                        </p:tgtEl>
                                      </p:cBhvr>
                                      <p:by x="105000" y="105000"/>
                                    </p:animScale>
                                  </p:childTnLst>
                                </p:cTn>
                              </p:par>
                              <p:par>
                                <p:cTn id="70" presetID="8" presetClass="emph" presetSubtype="0" repeatCount="indefinite" fill="hold" nodeType="withEffect">
                                  <p:stCondLst>
                                    <p:cond delay="0"/>
                                  </p:stCondLst>
                                  <p:childTnLst>
                                    <p:animRot by="21600000">
                                      <p:cBhvr>
                                        <p:cTn id="71" dur="2000" fill="hold"/>
                                        <p:tgtEl>
                                          <p:spTgt spid="23"/>
                                        </p:tgtEl>
                                        <p:attrNameLst>
                                          <p:attrName>r</p:attrName>
                                        </p:attrNameLst>
                                      </p:cBhvr>
                                    </p:animRot>
                                  </p:childTnLst>
                                </p:cTn>
                              </p:par>
                              <p:par>
                                <p:cTn id="72" presetID="26" presetClass="emph" presetSubtype="0" repeatCount="indefinite" fill="hold" nodeType="withEffect">
                                  <p:stCondLst>
                                    <p:cond delay="0"/>
                                  </p:stCondLst>
                                  <p:childTnLst>
                                    <p:animEffect transition="out" filter="fade">
                                      <p:cBhvr>
                                        <p:cTn id="73" dur="500" tmFilter="0, 0; .2, .5; .8, .5; 1, 0"/>
                                        <p:tgtEl>
                                          <p:spTgt spid="24"/>
                                        </p:tgtEl>
                                      </p:cBhvr>
                                    </p:animEffect>
                                    <p:animScale>
                                      <p:cBhvr>
                                        <p:cTn id="74" dur="250" autoRev="1" fill="hold"/>
                                        <p:tgtEl>
                                          <p:spTgt spid="24"/>
                                        </p:tgtEl>
                                      </p:cBhvr>
                                      <p:by x="105000" y="105000"/>
                                    </p:animScale>
                                  </p:childTnLst>
                                </p:cTn>
                              </p:par>
                              <p:par>
                                <p:cTn id="75" presetID="8" presetClass="emph" presetSubtype="0" repeatCount="indefinite" fill="hold" nodeType="withEffect">
                                  <p:stCondLst>
                                    <p:cond delay="0"/>
                                  </p:stCondLst>
                                  <p:childTnLst>
                                    <p:animRot by="21600000">
                                      <p:cBhvr>
                                        <p:cTn id="76" dur="2000" fill="hold"/>
                                        <p:tgtEl>
                                          <p:spTgt spid="24"/>
                                        </p:tgtEl>
                                        <p:attrNameLst>
                                          <p:attrName>r</p:attrName>
                                        </p:attrNameLst>
                                      </p:cBhvr>
                                    </p:animRot>
                                  </p:childTnLst>
                                </p:cTn>
                              </p:par>
                              <p:par>
                                <p:cTn id="77" presetID="26" presetClass="emph" presetSubtype="0" repeatCount="indefinite" fill="hold"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par>
                                <p:cTn id="80" presetID="8" presetClass="emph" presetSubtype="0" repeatCount="indefinite" fill="hold" nodeType="withEffect">
                                  <p:stCondLst>
                                    <p:cond delay="0"/>
                                  </p:stCondLst>
                                  <p:childTnLst>
                                    <p:animRot by="21600000">
                                      <p:cBhvr>
                                        <p:cTn id="81" dur="2000" fill="hold"/>
                                        <p:tgtEl>
                                          <p:spTgt spid="25"/>
                                        </p:tgtEl>
                                        <p:attrNameLst>
                                          <p:attrName>r</p:attrName>
                                        </p:attrNameLst>
                                      </p:cBhvr>
                                    </p:animRot>
                                  </p:childTnLst>
                                </p:cTn>
                              </p:par>
                              <p:par>
                                <p:cTn id="82" presetID="26" presetClass="emph" presetSubtype="0" repeatCount="indefinite" fill="hold" nodeType="withEffect">
                                  <p:stCondLst>
                                    <p:cond delay="0"/>
                                  </p:stCondLst>
                                  <p:childTnLst>
                                    <p:animEffect transition="out" filter="fade">
                                      <p:cBhvr>
                                        <p:cTn id="83" dur="500" tmFilter="0, 0; .2, .5; .8, .5; 1, 0"/>
                                        <p:tgtEl>
                                          <p:spTgt spid="26"/>
                                        </p:tgtEl>
                                      </p:cBhvr>
                                    </p:animEffect>
                                    <p:animScale>
                                      <p:cBhvr>
                                        <p:cTn id="84" dur="250" autoRev="1" fill="hold"/>
                                        <p:tgtEl>
                                          <p:spTgt spid="26"/>
                                        </p:tgtEl>
                                      </p:cBhvr>
                                      <p:by x="105000" y="105000"/>
                                    </p:animScale>
                                  </p:childTnLst>
                                </p:cTn>
                              </p:par>
                              <p:par>
                                <p:cTn id="85" presetID="8" presetClass="emph" presetSubtype="0" repeatCount="indefinite" fill="hold" nodeType="withEffect">
                                  <p:stCondLst>
                                    <p:cond delay="0"/>
                                  </p:stCondLst>
                                  <p:childTnLst>
                                    <p:animRot by="21600000">
                                      <p:cBhvr>
                                        <p:cTn id="86" dur="2000" fill="hold"/>
                                        <p:tgtEl>
                                          <p:spTgt spid="26"/>
                                        </p:tgtEl>
                                        <p:attrNameLst>
                                          <p:attrName>r</p:attrName>
                                        </p:attrNameLst>
                                      </p:cBhvr>
                                    </p:animRot>
                                  </p:childTnLst>
                                </p:cTn>
                              </p:par>
                              <p:par>
                                <p:cTn id="87" presetID="28" presetClass="entr" presetSubtype="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15000" fill="hold"/>
                                        <p:tgtEl>
                                          <p:spTgt spid="27"/>
                                        </p:tgtEl>
                                        <p:attrNameLst>
                                          <p:attrName>ppt_x</p:attrName>
                                        </p:attrNameLst>
                                      </p:cBhvr>
                                      <p:tavLst>
                                        <p:tav tm="0">
                                          <p:val>
                                            <p:strVal val="#ppt_x"/>
                                          </p:val>
                                        </p:tav>
                                        <p:tav tm="100000">
                                          <p:val>
                                            <p:strVal val="#ppt_x"/>
                                          </p:val>
                                        </p:tav>
                                      </p:tavLst>
                                    </p:anim>
                                    <p:anim calcmode="lin" valueType="num">
                                      <p:cBhvr>
                                        <p:cTn id="90" dur="15000" fill="hold"/>
                                        <p:tgtEl>
                                          <p:spTgt spid="27"/>
                                        </p:tgtEl>
                                        <p:attrNameLst>
                                          <p:attrName>ppt_y</p:attrName>
                                        </p:attrNameLst>
                                      </p:cBhvr>
                                      <p:tavLst>
                                        <p:tav tm="0">
                                          <p:val>
                                            <p:strVal val="#ppt_y+1"/>
                                          </p:val>
                                        </p:tav>
                                        <p:tav tm="100000">
                                          <p:val>
                                            <p:strVal val="#ppt_y-1"/>
                                          </p:val>
                                        </p:tav>
                                      </p:tavLst>
                                    </p:anim>
                                  </p:childTnLst>
                                </p:cTn>
                              </p:par>
                              <p:par>
                                <p:cTn id="91" presetID="28" presetClass="entr" presetSubtype="0"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p:cTn id="93" dur="15000" fill="hold"/>
                                        <p:tgtEl>
                                          <p:spTgt spid="28"/>
                                        </p:tgtEl>
                                        <p:attrNameLst>
                                          <p:attrName>ppt_x</p:attrName>
                                        </p:attrNameLst>
                                      </p:cBhvr>
                                      <p:tavLst>
                                        <p:tav tm="0">
                                          <p:val>
                                            <p:strVal val="#ppt_x"/>
                                          </p:val>
                                        </p:tav>
                                        <p:tav tm="100000">
                                          <p:val>
                                            <p:strVal val="#ppt_x"/>
                                          </p:val>
                                        </p:tav>
                                      </p:tavLst>
                                    </p:anim>
                                    <p:anim calcmode="lin" valueType="num">
                                      <p:cBhvr>
                                        <p:cTn id="94" dur="15000" fill="hold"/>
                                        <p:tgtEl>
                                          <p:spTgt spid="28"/>
                                        </p:tgtEl>
                                        <p:attrNameLst>
                                          <p:attrName>ppt_y</p:attrName>
                                        </p:attrNameLst>
                                      </p:cBhvr>
                                      <p:tavLst>
                                        <p:tav tm="0">
                                          <p:val>
                                            <p:strVal val="#ppt_y+1"/>
                                          </p:val>
                                        </p:tav>
                                        <p:tav tm="100000">
                                          <p:val>
                                            <p:strVal val="#ppt_y-1"/>
                                          </p:val>
                                        </p:tav>
                                      </p:tavLst>
                                    </p:anim>
                                  </p:childTnLst>
                                </p:cTn>
                              </p:par>
                              <p:par>
                                <p:cTn id="95" presetID="28" presetClass="entr" presetSubtype="0"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15000" fill="hold"/>
                                        <p:tgtEl>
                                          <p:spTgt spid="29"/>
                                        </p:tgtEl>
                                        <p:attrNameLst>
                                          <p:attrName>ppt_x</p:attrName>
                                        </p:attrNameLst>
                                      </p:cBhvr>
                                      <p:tavLst>
                                        <p:tav tm="0">
                                          <p:val>
                                            <p:strVal val="#ppt_x"/>
                                          </p:val>
                                        </p:tav>
                                        <p:tav tm="100000">
                                          <p:val>
                                            <p:strVal val="#ppt_x"/>
                                          </p:val>
                                        </p:tav>
                                      </p:tavLst>
                                    </p:anim>
                                    <p:anim calcmode="lin" valueType="num">
                                      <p:cBhvr>
                                        <p:cTn id="98" dur="15000" fill="hold"/>
                                        <p:tgtEl>
                                          <p:spTgt spid="29"/>
                                        </p:tgtEl>
                                        <p:attrNameLst>
                                          <p:attrName>ppt_y</p:attrName>
                                        </p:attrNameLst>
                                      </p:cBhvr>
                                      <p:tavLst>
                                        <p:tav tm="0">
                                          <p:val>
                                            <p:strVal val="#ppt_y+1"/>
                                          </p:val>
                                        </p:tav>
                                        <p:tav tm="100000">
                                          <p:val>
                                            <p:strVal val="#ppt_y-1"/>
                                          </p:val>
                                        </p:tav>
                                      </p:tavLst>
                                    </p:anim>
                                  </p:childTnLst>
                                </p:cTn>
                              </p:par>
                              <p:par>
                                <p:cTn id="99" presetID="28" presetClass="entr" presetSubtype="0" fill="hold"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15000" fill="hold"/>
                                        <p:tgtEl>
                                          <p:spTgt spid="30"/>
                                        </p:tgtEl>
                                        <p:attrNameLst>
                                          <p:attrName>ppt_x</p:attrName>
                                        </p:attrNameLst>
                                      </p:cBhvr>
                                      <p:tavLst>
                                        <p:tav tm="0">
                                          <p:val>
                                            <p:strVal val="#ppt_x"/>
                                          </p:val>
                                        </p:tav>
                                        <p:tav tm="100000">
                                          <p:val>
                                            <p:strVal val="#ppt_x"/>
                                          </p:val>
                                        </p:tav>
                                      </p:tavLst>
                                    </p:anim>
                                    <p:anim calcmode="lin" valueType="num">
                                      <p:cBhvr>
                                        <p:cTn id="102" dur="15000" fill="hold"/>
                                        <p:tgtEl>
                                          <p:spTgt spid="30"/>
                                        </p:tgtEl>
                                        <p:attrNameLst>
                                          <p:attrName>ppt_y</p:attrName>
                                        </p:attrNameLst>
                                      </p:cBhvr>
                                      <p:tavLst>
                                        <p:tav tm="0">
                                          <p:val>
                                            <p:strVal val="#ppt_y+1"/>
                                          </p:val>
                                        </p:tav>
                                        <p:tav tm="100000">
                                          <p:val>
                                            <p:strVal val="#ppt_y-1"/>
                                          </p:val>
                                        </p:tav>
                                      </p:tavLst>
                                    </p:anim>
                                  </p:childTnLst>
                                </p:cTn>
                              </p:par>
                              <p:par>
                                <p:cTn id="103" presetID="31" presetClass="entr" presetSubtype="0" fill="hold" nodeType="withEffect">
                                  <p:stCondLst>
                                    <p:cond delay="0"/>
                                  </p:stCondLst>
                                  <p:iterate type="lt">
                                    <p:tmPct val="5000"/>
                                  </p:iterate>
                                  <p:childTnLst>
                                    <p:set>
                                      <p:cBhvr>
                                        <p:cTn id="104" dur="1" fill="hold">
                                          <p:stCondLst>
                                            <p:cond delay="0"/>
                                          </p:stCondLst>
                                        </p:cTn>
                                        <p:tgtEl>
                                          <p:spTgt spid="31"/>
                                        </p:tgtEl>
                                        <p:attrNameLst>
                                          <p:attrName>style.visibility</p:attrName>
                                        </p:attrNameLst>
                                      </p:cBhvr>
                                      <p:to>
                                        <p:strVal val="visible"/>
                                      </p:to>
                                    </p:set>
                                    <p:anim calcmode="lin" valueType="num">
                                      <p:cBhvr>
                                        <p:cTn id="105" dur="1000" fill="hold"/>
                                        <p:tgtEl>
                                          <p:spTgt spid="31"/>
                                        </p:tgtEl>
                                        <p:attrNameLst>
                                          <p:attrName>ppt_w</p:attrName>
                                        </p:attrNameLst>
                                      </p:cBhvr>
                                      <p:tavLst>
                                        <p:tav tm="0">
                                          <p:val>
                                            <p:fltVal val="0"/>
                                          </p:val>
                                        </p:tav>
                                        <p:tav tm="100000">
                                          <p:val>
                                            <p:strVal val="#ppt_w"/>
                                          </p:val>
                                        </p:tav>
                                      </p:tavLst>
                                    </p:anim>
                                    <p:anim calcmode="lin" valueType="num">
                                      <p:cBhvr>
                                        <p:cTn id="106" dur="1000" fill="hold"/>
                                        <p:tgtEl>
                                          <p:spTgt spid="31"/>
                                        </p:tgtEl>
                                        <p:attrNameLst>
                                          <p:attrName>ppt_h</p:attrName>
                                        </p:attrNameLst>
                                      </p:cBhvr>
                                      <p:tavLst>
                                        <p:tav tm="0">
                                          <p:val>
                                            <p:fltVal val="0"/>
                                          </p:val>
                                        </p:tav>
                                        <p:tav tm="100000">
                                          <p:val>
                                            <p:strVal val="#ppt_h"/>
                                          </p:val>
                                        </p:tav>
                                      </p:tavLst>
                                    </p:anim>
                                    <p:anim calcmode="lin" valueType="num">
                                      <p:cBhvr>
                                        <p:cTn id="107" dur="1000" fill="hold"/>
                                        <p:tgtEl>
                                          <p:spTgt spid="31"/>
                                        </p:tgtEl>
                                        <p:attrNameLst>
                                          <p:attrName>style.rotation</p:attrName>
                                        </p:attrNameLst>
                                      </p:cBhvr>
                                      <p:tavLst>
                                        <p:tav tm="0">
                                          <p:val>
                                            <p:fltVal val="90"/>
                                          </p:val>
                                        </p:tav>
                                        <p:tav tm="100000">
                                          <p:val>
                                            <p:fltVal val="0"/>
                                          </p:val>
                                        </p:tav>
                                      </p:tavLst>
                                    </p:anim>
                                    <p:animEffect transition="in" filter="fade">
                                      <p:cBhvr>
                                        <p:cTn id="108" dur="1000"/>
                                        <p:tgtEl>
                                          <p:spTgt spid="31"/>
                                        </p:tgtEl>
                                      </p:cBhvr>
                                    </p:animEffect>
                                  </p:childTnLst>
                                </p:cTn>
                              </p:par>
                              <p:par>
                                <p:cTn id="109" presetID="8" presetClass="emph" presetSubtype="0" repeatCount="indefinite" fill="hold" nodeType="withEffect">
                                  <p:stCondLst>
                                    <p:cond delay="0"/>
                                  </p:stCondLst>
                                  <p:iterate type="lt">
                                    <p:tmPct val="0"/>
                                  </p:iterate>
                                  <p:childTnLst>
                                    <p:animRot by="43200000">
                                      <p:cBhvr>
                                        <p:cTn id="110" dur="2000" fill="hold"/>
                                        <p:tgtEl>
                                          <p:spTgt spid="31"/>
                                        </p:tgtEl>
                                        <p:attrNameLst>
                                          <p:attrName>r</p:attrName>
                                        </p:attrNameLst>
                                      </p:cBhvr>
                                    </p:animRot>
                                  </p:childTnLst>
                                </p:cTn>
                              </p:par>
                              <p:par>
                                <p:cTn id="111" presetID="31" presetClass="entr" presetSubtype="0" fill="hold" nodeType="withEffect">
                                  <p:stCondLst>
                                    <p:cond delay="0"/>
                                  </p:stCondLst>
                                  <p:iterate type="lt">
                                    <p:tmPct val="5000"/>
                                  </p:iterate>
                                  <p:childTnLst>
                                    <p:set>
                                      <p:cBhvr>
                                        <p:cTn id="112" dur="1" fill="hold">
                                          <p:stCondLst>
                                            <p:cond delay="0"/>
                                          </p:stCondLst>
                                        </p:cTn>
                                        <p:tgtEl>
                                          <p:spTgt spid="33"/>
                                        </p:tgtEl>
                                        <p:attrNameLst>
                                          <p:attrName>style.visibility</p:attrName>
                                        </p:attrNameLst>
                                      </p:cBhvr>
                                      <p:to>
                                        <p:strVal val="visible"/>
                                      </p:to>
                                    </p:set>
                                    <p:anim calcmode="lin" valueType="num">
                                      <p:cBhvr>
                                        <p:cTn id="113" dur="1000" fill="hold"/>
                                        <p:tgtEl>
                                          <p:spTgt spid="33"/>
                                        </p:tgtEl>
                                        <p:attrNameLst>
                                          <p:attrName>ppt_w</p:attrName>
                                        </p:attrNameLst>
                                      </p:cBhvr>
                                      <p:tavLst>
                                        <p:tav tm="0">
                                          <p:val>
                                            <p:fltVal val="0"/>
                                          </p:val>
                                        </p:tav>
                                        <p:tav tm="100000">
                                          <p:val>
                                            <p:strVal val="#ppt_w"/>
                                          </p:val>
                                        </p:tav>
                                      </p:tavLst>
                                    </p:anim>
                                    <p:anim calcmode="lin" valueType="num">
                                      <p:cBhvr>
                                        <p:cTn id="114" dur="1000" fill="hold"/>
                                        <p:tgtEl>
                                          <p:spTgt spid="33"/>
                                        </p:tgtEl>
                                        <p:attrNameLst>
                                          <p:attrName>ppt_h</p:attrName>
                                        </p:attrNameLst>
                                      </p:cBhvr>
                                      <p:tavLst>
                                        <p:tav tm="0">
                                          <p:val>
                                            <p:fltVal val="0"/>
                                          </p:val>
                                        </p:tav>
                                        <p:tav tm="100000">
                                          <p:val>
                                            <p:strVal val="#ppt_h"/>
                                          </p:val>
                                        </p:tav>
                                      </p:tavLst>
                                    </p:anim>
                                    <p:anim calcmode="lin" valueType="num">
                                      <p:cBhvr>
                                        <p:cTn id="115" dur="1000" fill="hold"/>
                                        <p:tgtEl>
                                          <p:spTgt spid="33"/>
                                        </p:tgtEl>
                                        <p:attrNameLst>
                                          <p:attrName>style.rotation</p:attrName>
                                        </p:attrNameLst>
                                      </p:cBhvr>
                                      <p:tavLst>
                                        <p:tav tm="0">
                                          <p:val>
                                            <p:fltVal val="90"/>
                                          </p:val>
                                        </p:tav>
                                        <p:tav tm="100000">
                                          <p:val>
                                            <p:fltVal val="0"/>
                                          </p:val>
                                        </p:tav>
                                      </p:tavLst>
                                    </p:anim>
                                    <p:animEffect transition="in" filter="fade">
                                      <p:cBhvr>
                                        <p:cTn id="116" dur="1000"/>
                                        <p:tgtEl>
                                          <p:spTgt spid="33"/>
                                        </p:tgtEl>
                                      </p:cBhvr>
                                    </p:animEffect>
                                  </p:childTnLst>
                                </p:cTn>
                              </p:par>
                              <p:par>
                                <p:cTn id="117" presetID="8" presetClass="emph" presetSubtype="0" repeatCount="indefinite" fill="hold" nodeType="withEffect">
                                  <p:stCondLst>
                                    <p:cond delay="0"/>
                                  </p:stCondLst>
                                  <p:iterate type="lt">
                                    <p:tmPct val="0"/>
                                  </p:iterate>
                                  <p:childTnLst>
                                    <p:animRot by="43200000">
                                      <p:cBhvr>
                                        <p:cTn id="118" dur="2000" fill="hold"/>
                                        <p:tgtEl>
                                          <p:spTgt spid="33"/>
                                        </p:tgtEl>
                                        <p:attrNameLst>
                                          <p:attrName>r</p:attrName>
                                        </p:attrNameLst>
                                      </p:cBhvr>
                                    </p:animRot>
                                  </p:childTnLst>
                                </p:cTn>
                              </p:par>
                              <p:par>
                                <p:cTn id="119" presetID="31" presetClass="entr" presetSubtype="0" fill="hold" nodeType="withEffect">
                                  <p:stCondLst>
                                    <p:cond delay="0"/>
                                  </p:stCondLst>
                                  <p:iterate type="lt">
                                    <p:tmPct val="5000"/>
                                  </p:iterate>
                                  <p:childTnLst>
                                    <p:set>
                                      <p:cBhvr>
                                        <p:cTn id="120" dur="1" fill="hold">
                                          <p:stCondLst>
                                            <p:cond delay="0"/>
                                          </p:stCondLst>
                                        </p:cTn>
                                        <p:tgtEl>
                                          <p:spTgt spid="34"/>
                                        </p:tgtEl>
                                        <p:attrNameLst>
                                          <p:attrName>style.visibility</p:attrName>
                                        </p:attrNameLst>
                                      </p:cBhvr>
                                      <p:to>
                                        <p:strVal val="visible"/>
                                      </p:to>
                                    </p:set>
                                    <p:anim calcmode="lin" valueType="num">
                                      <p:cBhvr>
                                        <p:cTn id="121" dur="1000" fill="hold"/>
                                        <p:tgtEl>
                                          <p:spTgt spid="34"/>
                                        </p:tgtEl>
                                        <p:attrNameLst>
                                          <p:attrName>ppt_w</p:attrName>
                                        </p:attrNameLst>
                                      </p:cBhvr>
                                      <p:tavLst>
                                        <p:tav tm="0">
                                          <p:val>
                                            <p:fltVal val="0"/>
                                          </p:val>
                                        </p:tav>
                                        <p:tav tm="100000">
                                          <p:val>
                                            <p:strVal val="#ppt_w"/>
                                          </p:val>
                                        </p:tav>
                                      </p:tavLst>
                                    </p:anim>
                                    <p:anim calcmode="lin" valueType="num">
                                      <p:cBhvr>
                                        <p:cTn id="122" dur="1000" fill="hold"/>
                                        <p:tgtEl>
                                          <p:spTgt spid="34"/>
                                        </p:tgtEl>
                                        <p:attrNameLst>
                                          <p:attrName>ppt_h</p:attrName>
                                        </p:attrNameLst>
                                      </p:cBhvr>
                                      <p:tavLst>
                                        <p:tav tm="0">
                                          <p:val>
                                            <p:fltVal val="0"/>
                                          </p:val>
                                        </p:tav>
                                        <p:tav tm="100000">
                                          <p:val>
                                            <p:strVal val="#ppt_h"/>
                                          </p:val>
                                        </p:tav>
                                      </p:tavLst>
                                    </p:anim>
                                    <p:anim calcmode="lin" valueType="num">
                                      <p:cBhvr>
                                        <p:cTn id="123" dur="1000" fill="hold"/>
                                        <p:tgtEl>
                                          <p:spTgt spid="34"/>
                                        </p:tgtEl>
                                        <p:attrNameLst>
                                          <p:attrName>style.rotation</p:attrName>
                                        </p:attrNameLst>
                                      </p:cBhvr>
                                      <p:tavLst>
                                        <p:tav tm="0">
                                          <p:val>
                                            <p:fltVal val="90"/>
                                          </p:val>
                                        </p:tav>
                                        <p:tav tm="100000">
                                          <p:val>
                                            <p:fltVal val="0"/>
                                          </p:val>
                                        </p:tav>
                                      </p:tavLst>
                                    </p:anim>
                                    <p:animEffect transition="in" filter="fade">
                                      <p:cBhvr>
                                        <p:cTn id="124" dur="1000"/>
                                        <p:tgtEl>
                                          <p:spTgt spid="34"/>
                                        </p:tgtEl>
                                      </p:cBhvr>
                                    </p:animEffect>
                                  </p:childTnLst>
                                </p:cTn>
                              </p:par>
                              <p:par>
                                <p:cTn id="125" presetID="8" presetClass="emph" presetSubtype="0" repeatCount="indefinite" fill="hold" nodeType="withEffect">
                                  <p:stCondLst>
                                    <p:cond delay="0"/>
                                  </p:stCondLst>
                                  <p:iterate type="lt">
                                    <p:tmPct val="0"/>
                                  </p:iterate>
                                  <p:childTnLst>
                                    <p:animRot by="43200000">
                                      <p:cBhvr>
                                        <p:cTn id="126" dur="2000" fill="hold"/>
                                        <p:tgtEl>
                                          <p:spTgt spid="34"/>
                                        </p:tgtEl>
                                        <p:attrNameLst>
                                          <p:attrName>r</p:attrName>
                                        </p:attrNameLst>
                                      </p:cBhvr>
                                    </p:animRot>
                                  </p:childTnLst>
                                </p:cTn>
                              </p:par>
                              <p:par>
                                <p:cTn id="127" presetID="31" presetClass="entr" presetSubtype="0" fill="hold" nodeType="withEffect">
                                  <p:stCondLst>
                                    <p:cond delay="0"/>
                                  </p:stCondLst>
                                  <p:iterate type="lt">
                                    <p:tmPct val="5000"/>
                                  </p:iterate>
                                  <p:childTnLst>
                                    <p:set>
                                      <p:cBhvr>
                                        <p:cTn id="128" dur="1" fill="hold">
                                          <p:stCondLst>
                                            <p:cond delay="0"/>
                                          </p:stCondLst>
                                        </p:cTn>
                                        <p:tgtEl>
                                          <p:spTgt spid="35"/>
                                        </p:tgtEl>
                                        <p:attrNameLst>
                                          <p:attrName>style.visibility</p:attrName>
                                        </p:attrNameLst>
                                      </p:cBhvr>
                                      <p:to>
                                        <p:strVal val="visible"/>
                                      </p:to>
                                    </p:set>
                                    <p:anim calcmode="lin" valueType="num">
                                      <p:cBhvr>
                                        <p:cTn id="129" dur="1000" fill="hold"/>
                                        <p:tgtEl>
                                          <p:spTgt spid="35"/>
                                        </p:tgtEl>
                                        <p:attrNameLst>
                                          <p:attrName>ppt_w</p:attrName>
                                        </p:attrNameLst>
                                      </p:cBhvr>
                                      <p:tavLst>
                                        <p:tav tm="0">
                                          <p:val>
                                            <p:fltVal val="0"/>
                                          </p:val>
                                        </p:tav>
                                        <p:tav tm="100000">
                                          <p:val>
                                            <p:strVal val="#ppt_w"/>
                                          </p:val>
                                        </p:tav>
                                      </p:tavLst>
                                    </p:anim>
                                    <p:anim calcmode="lin" valueType="num">
                                      <p:cBhvr>
                                        <p:cTn id="130" dur="1000" fill="hold"/>
                                        <p:tgtEl>
                                          <p:spTgt spid="35"/>
                                        </p:tgtEl>
                                        <p:attrNameLst>
                                          <p:attrName>ppt_h</p:attrName>
                                        </p:attrNameLst>
                                      </p:cBhvr>
                                      <p:tavLst>
                                        <p:tav tm="0">
                                          <p:val>
                                            <p:fltVal val="0"/>
                                          </p:val>
                                        </p:tav>
                                        <p:tav tm="100000">
                                          <p:val>
                                            <p:strVal val="#ppt_h"/>
                                          </p:val>
                                        </p:tav>
                                      </p:tavLst>
                                    </p:anim>
                                    <p:anim calcmode="lin" valueType="num">
                                      <p:cBhvr>
                                        <p:cTn id="131" dur="1000" fill="hold"/>
                                        <p:tgtEl>
                                          <p:spTgt spid="35"/>
                                        </p:tgtEl>
                                        <p:attrNameLst>
                                          <p:attrName>style.rotation</p:attrName>
                                        </p:attrNameLst>
                                      </p:cBhvr>
                                      <p:tavLst>
                                        <p:tav tm="0">
                                          <p:val>
                                            <p:fltVal val="90"/>
                                          </p:val>
                                        </p:tav>
                                        <p:tav tm="100000">
                                          <p:val>
                                            <p:fltVal val="0"/>
                                          </p:val>
                                        </p:tav>
                                      </p:tavLst>
                                    </p:anim>
                                    <p:animEffect transition="in" filter="fade">
                                      <p:cBhvr>
                                        <p:cTn id="132" dur="1000"/>
                                        <p:tgtEl>
                                          <p:spTgt spid="35"/>
                                        </p:tgtEl>
                                      </p:cBhvr>
                                    </p:animEffect>
                                  </p:childTnLst>
                                </p:cTn>
                              </p:par>
                              <p:par>
                                <p:cTn id="133" presetID="8" presetClass="emph" presetSubtype="0" repeatCount="indefinite" fill="hold" nodeType="withEffect">
                                  <p:stCondLst>
                                    <p:cond delay="0"/>
                                  </p:stCondLst>
                                  <p:iterate type="lt">
                                    <p:tmPct val="0"/>
                                  </p:iterate>
                                  <p:childTnLst>
                                    <p:animRot by="43200000">
                                      <p:cBhvr>
                                        <p:cTn id="134" dur="2000" fill="hold"/>
                                        <p:tgtEl>
                                          <p:spTgt spid="35"/>
                                        </p:tgtEl>
                                        <p:attrNameLst>
                                          <p:attrName>r</p:attrName>
                                        </p:attrNameLst>
                                      </p:cBhvr>
                                    </p:animRot>
                                  </p:childTnLst>
                                </p:cTn>
                              </p:par>
                              <p:par>
                                <p:cTn id="135" presetID="31" presetClass="entr" presetSubtype="0" fill="hold" nodeType="withEffect">
                                  <p:stCondLst>
                                    <p:cond delay="0"/>
                                  </p:stCondLst>
                                  <p:iterate type="lt">
                                    <p:tmPct val="5000"/>
                                  </p:iterate>
                                  <p:childTnLst>
                                    <p:set>
                                      <p:cBhvr>
                                        <p:cTn id="136" dur="1" fill="hold">
                                          <p:stCondLst>
                                            <p:cond delay="0"/>
                                          </p:stCondLst>
                                        </p:cTn>
                                        <p:tgtEl>
                                          <p:spTgt spid="36"/>
                                        </p:tgtEl>
                                        <p:attrNameLst>
                                          <p:attrName>style.visibility</p:attrName>
                                        </p:attrNameLst>
                                      </p:cBhvr>
                                      <p:to>
                                        <p:strVal val="visible"/>
                                      </p:to>
                                    </p:set>
                                    <p:anim calcmode="lin" valueType="num">
                                      <p:cBhvr>
                                        <p:cTn id="137" dur="1000" fill="hold"/>
                                        <p:tgtEl>
                                          <p:spTgt spid="36"/>
                                        </p:tgtEl>
                                        <p:attrNameLst>
                                          <p:attrName>ppt_w</p:attrName>
                                        </p:attrNameLst>
                                      </p:cBhvr>
                                      <p:tavLst>
                                        <p:tav tm="0">
                                          <p:val>
                                            <p:fltVal val="0"/>
                                          </p:val>
                                        </p:tav>
                                        <p:tav tm="100000">
                                          <p:val>
                                            <p:strVal val="#ppt_w"/>
                                          </p:val>
                                        </p:tav>
                                      </p:tavLst>
                                    </p:anim>
                                    <p:anim calcmode="lin" valueType="num">
                                      <p:cBhvr>
                                        <p:cTn id="138" dur="1000" fill="hold"/>
                                        <p:tgtEl>
                                          <p:spTgt spid="36"/>
                                        </p:tgtEl>
                                        <p:attrNameLst>
                                          <p:attrName>ppt_h</p:attrName>
                                        </p:attrNameLst>
                                      </p:cBhvr>
                                      <p:tavLst>
                                        <p:tav tm="0">
                                          <p:val>
                                            <p:fltVal val="0"/>
                                          </p:val>
                                        </p:tav>
                                        <p:tav tm="100000">
                                          <p:val>
                                            <p:strVal val="#ppt_h"/>
                                          </p:val>
                                        </p:tav>
                                      </p:tavLst>
                                    </p:anim>
                                    <p:anim calcmode="lin" valueType="num">
                                      <p:cBhvr>
                                        <p:cTn id="139" dur="1000" fill="hold"/>
                                        <p:tgtEl>
                                          <p:spTgt spid="36"/>
                                        </p:tgtEl>
                                        <p:attrNameLst>
                                          <p:attrName>style.rotation</p:attrName>
                                        </p:attrNameLst>
                                      </p:cBhvr>
                                      <p:tavLst>
                                        <p:tav tm="0">
                                          <p:val>
                                            <p:fltVal val="90"/>
                                          </p:val>
                                        </p:tav>
                                        <p:tav tm="100000">
                                          <p:val>
                                            <p:fltVal val="0"/>
                                          </p:val>
                                        </p:tav>
                                      </p:tavLst>
                                    </p:anim>
                                    <p:animEffect transition="in" filter="fade">
                                      <p:cBhvr>
                                        <p:cTn id="140" dur="1000"/>
                                        <p:tgtEl>
                                          <p:spTgt spid="36"/>
                                        </p:tgtEl>
                                      </p:cBhvr>
                                    </p:animEffect>
                                  </p:childTnLst>
                                </p:cTn>
                              </p:par>
                              <p:par>
                                <p:cTn id="141" presetID="8" presetClass="emph" presetSubtype="0" repeatCount="indefinite" fill="hold" nodeType="withEffect">
                                  <p:stCondLst>
                                    <p:cond delay="0"/>
                                  </p:stCondLst>
                                  <p:iterate type="lt">
                                    <p:tmPct val="0"/>
                                  </p:iterate>
                                  <p:childTnLst>
                                    <p:animRot by="43200000">
                                      <p:cBhvr>
                                        <p:cTn id="142" dur="2000" fill="hold"/>
                                        <p:tgtEl>
                                          <p:spTgt spid="36"/>
                                        </p:tgtEl>
                                        <p:attrNameLst>
                                          <p:attrName>r</p:attrName>
                                        </p:attrNameLst>
                                      </p:cBhvr>
                                    </p:animRot>
                                  </p:childTnLst>
                                </p:cTn>
                              </p:par>
                              <p:par>
                                <p:cTn id="143" presetID="31" presetClass="entr" presetSubtype="0" fill="hold" nodeType="withEffect">
                                  <p:stCondLst>
                                    <p:cond delay="0"/>
                                  </p:stCondLst>
                                  <p:iterate type="lt">
                                    <p:tmPct val="5000"/>
                                  </p:iterate>
                                  <p:childTnLst>
                                    <p:set>
                                      <p:cBhvr>
                                        <p:cTn id="144" dur="1" fill="hold">
                                          <p:stCondLst>
                                            <p:cond delay="0"/>
                                          </p:stCondLst>
                                        </p:cTn>
                                        <p:tgtEl>
                                          <p:spTgt spid="42"/>
                                        </p:tgtEl>
                                        <p:attrNameLst>
                                          <p:attrName>style.visibility</p:attrName>
                                        </p:attrNameLst>
                                      </p:cBhvr>
                                      <p:to>
                                        <p:strVal val="visible"/>
                                      </p:to>
                                    </p:set>
                                    <p:anim calcmode="lin" valueType="num">
                                      <p:cBhvr>
                                        <p:cTn id="145" dur="1000" fill="hold"/>
                                        <p:tgtEl>
                                          <p:spTgt spid="42"/>
                                        </p:tgtEl>
                                        <p:attrNameLst>
                                          <p:attrName>ppt_w</p:attrName>
                                        </p:attrNameLst>
                                      </p:cBhvr>
                                      <p:tavLst>
                                        <p:tav tm="0">
                                          <p:val>
                                            <p:fltVal val="0"/>
                                          </p:val>
                                        </p:tav>
                                        <p:tav tm="100000">
                                          <p:val>
                                            <p:strVal val="#ppt_w"/>
                                          </p:val>
                                        </p:tav>
                                      </p:tavLst>
                                    </p:anim>
                                    <p:anim calcmode="lin" valueType="num">
                                      <p:cBhvr>
                                        <p:cTn id="146" dur="1000" fill="hold"/>
                                        <p:tgtEl>
                                          <p:spTgt spid="42"/>
                                        </p:tgtEl>
                                        <p:attrNameLst>
                                          <p:attrName>ppt_h</p:attrName>
                                        </p:attrNameLst>
                                      </p:cBhvr>
                                      <p:tavLst>
                                        <p:tav tm="0">
                                          <p:val>
                                            <p:fltVal val="0"/>
                                          </p:val>
                                        </p:tav>
                                        <p:tav tm="100000">
                                          <p:val>
                                            <p:strVal val="#ppt_h"/>
                                          </p:val>
                                        </p:tav>
                                      </p:tavLst>
                                    </p:anim>
                                    <p:anim calcmode="lin" valueType="num">
                                      <p:cBhvr>
                                        <p:cTn id="147" dur="1000" fill="hold"/>
                                        <p:tgtEl>
                                          <p:spTgt spid="42"/>
                                        </p:tgtEl>
                                        <p:attrNameLst>
                                          <p:attrName>style.rotation</p:attrName>
                                        </p:attrNameLst>
                                      </p:cBhvr>
                                      <p:tavLst>
                                        <p:tav tm="0">
                                          <p:val>
                                            <p:fltVal val="90"/>
                                          </p:val>
                                        </p:tav>
                                        <p:tav tm="100000">
                                          <p:val>
                                            <p:fltVal val="0"/>
                                          </p:val>
                                        </p:tav>
                                      </p:tavLst>
                                    </p:anim>
                                    <p:animEffect transition="in" filter="fade">
                                      <p:cBhvr>
                                        <p:cTn id="148" dur="1000"/>
                                        <p:tgtEl>
                                          <p:spTgt spid="42"/>
                                        </p:tgtEl>
                                      </p:cBhvr>
                                    </p:animEffect>
                                  </p:childTnLst>
                                </p:cTn>
                              </p:par>
                              <p:par>
                                <p:cTn id="149" presetID="8" presetClass="emph" presetSubtype="0" repeatCount="indefinite" fill="hold" nodeType="withEffect">
                                  <p:stCondLst>
                                    <p:cond delay="0"/>
                                  </p:stCondLst>
                                  <p:iterate type="lt">
                                    <p:tmPct val="0"/>
                                  </p:iterate>
                                  <p:childTnLst>
                                    <p:animRot by="43200000">
                                      <p:cBhvr>
                                        <p:cTn id="150" dur="2000" fill="hold"/>
                                        <p:tgtEl>
                                          <p:spTgt spid="42"/>
                                        </p:tgtEl>
                                        <p:attrNameLst>
                                          <p:attrName>r</p:attrName>
                                        </p:attrNameLst>
                                      </p:cBhvr>
                                    </p:animRot>
                                  </p:childTnLst>
                                </p:cTn>
                              </p:par>
                              <p:par>
                                <p:cTn id="151" presetID="26" presetClass="emph" presetSubtype="0" repeatCount="indefinite" fill="hold" nodeType="withEffect">
                                  <p:stCondLst>
                                    <p:cond delay="0"/>
                                  </p:stCondLst>
                                  <p:childTnLst>
                                    <p:animEffect transition="out" filter="fade">
                                      <p:cBhvr>
                                        <p:cTn id="152" dur="500" tmFilter="0, 0; .2, .5; .8, .5; 1, 0"/>
                                        <p:tgtEl>
                                          <p:spTgt spid="43"/>
                                        </p:tgtEl>
                                      </p:cBhvr>
                                    </p:animEffect>
                                    <p:animScale>
                                      <p:cBhvr>
                                        <p:cTn id="153" dur="250" autoRev="1" fill="hold"/>
                                        <p:tgtEl>
                                          <p:spTgt spid="43"/>
                                        </p:tgtEl>
                                      </p:cBhvr>
                                      <p:by x="105000" y="105000"/>
                                    </p:animScale>
                                  </p:childTnLst>
                                </p:cTn>
                              </p:par>
                              <p:par>
                                <p:cTn id="154" presetID="8" presetClass="emph" presetSubtype="0" repeatCount="indefinite" fill="hold" nodeType="withEffect">
                                  <p:stCondLst>
                                    <p:cond delay="0"/>
                                  </p:stCondLst>
                                  <p:childTnLst>
                                    <p:animRot by="21600000">
                                      <p:cBhvr>
                                        <p:cTn id="155" dur="2000" fill="hold"/>
                                        <p:tgtEl>
                                          <p:spTgt spid="43"/>
                                        </p:tgtEl>
                                        <p:attrNameLst>
                                          <p:attrName>r</p:attrName>
                                        </p:attrNameLst>
                                      </p:cBhvr>
                                    </p:animRot>
                                  </p:childTnLst>
                                </p:cTn>
                              </p:par>
                              <p:par>
                                <p:cTn id="156" presetID="26" presetClass="emph" presetSubtype="0" repeatCount="indefinite" fill="hold" nodeType="withEffect">
                                  <p:stCondLst>
                                    <p:cond delay="0"/>
                                  </p:stCondLst>
                                  <p:childTnLst>
                                    <p:animEffect transition="out" filter="fade">
                                      <p:cBhvr>
                                        <p:cTn id="157" dur="500" tmFilter="0, 0; .2, .5; .8, .5; 1, 0"/>
                                        <p:tgtEl>
                                          <p:spTgt spid="44"/>
                                        </p:tgtEl>
                                      </p:cBhvr>
                                    </p:animEffect>
                                    <p:animScale>
                                      <p:cBhvr>
                                        <p:cTn id="158" dur="250" autoRev="1" fill="hold"/>
                                        <p:tgtEl>
                                          <p:spTgt spid="44"/>
                                        </p:tgtEl>
                                      </p:cBhvr>
                                      <p:by x="105000" y="105000"/>
                                    </p:animScale>
                                  </p:childTnLst>
                                </p:cTn>
                              </p:par>
                              <p:par>
                                <p:cTn id="159" presetID="8" presetClass="emph" presetSubtype="0" repeatCount="indefinite" fill="hold" nodeType="withEffect">
                                  <p:stCondLst>
                                    <p:cond delay="0"/>
                                  </p:stCondLst>
                                  <p:childTnLst>
                                    <p:animRot by="21600000">
                                      <p:cBhvr>
                                        <p:cTn id="160" dur="2000" fill="hold"/>
                                        <p:tgtEl>
                                          <p:spTgt spid="44"/>
                                        </p:tgtEl>
                                        <p:attrNameLst>
                                          <p:attrName>r</p:attrName>
                                        </p:attrNameLst>
                                      </p:cBhvr>
                                    </p:animRot>
                                  </p:childTnLst>
                                </p:cTn>
                              </p:par>
                              <p:par>
                                <p:cTn id="161" presetID="26" presetClass="emph" presetSubtype="0" repeatCount="indefinite" fill="hold" nodeType="withEffect">
                                  <p:stCondLst>
                                    <p:cond delay="0"/>
                                  </p:stCondLst>
                                  <p:childTnLst>
                                    <p:animEffect transition="out" filter="fade">
                                      <p:cBhvr>
                                        <p:cTn id="162" dur="500" tmFilter="0, 0; .2, .5; .8, .5; 1, 0"/>
                                        <p:tgtEl>
                                          <p:spTgt spid="45"/>
                                        </p:tgtEl>
                                      </p:cBhvr>
                                    </p:animEffect>
                                    <p:animScale>
                                      <p:cBhvr>
                                        <p:cTn id="163" dur="250" autoRev="1" fill="hold"/>
                                        <p:tgtEl>
                                          <p:spTgt spid="45"/>
                                        </p:tgtEl>
                                      </p:cBhvr>
                                      <p:by x="105000" y="105000"/>
                                    </p:animScale>
                                  </p:childTnLst>
                                </p:cTn>
                              </p:par>
                              <p:par>
                                <p:cTn id="164" presetID="8" presetClass="emph" presetSubtype="0" repeatCount="indefinite" fill="hold" nodeType="withEffect">
                                  <p:stCondLst>
                                    <p:cond delay="0"/>
                                  </p:stCondLst>
                                  <p:childTnLst>
                                    <p:animRot by="21600000">
                                      <p:cBhvr>
                                        <p:cTn id="165" dur="2000" fill="hold"/>
                                        <p:tgtEl>
                                          <p:spTgt spid="45"/>
                                        </p:tgtEl>
                                        <p:attrNameLst>
                                          <p:attrName>r</p:attrName>
                                        </p:attrNameLst>
                                      </p:cBhvr>
                                    </p:animRot>
                                  </p:childTnLst>
                                </p:cTn>
                              </p:par>
                              <p:par>
                                <p:cTn id="166" presetID="26" presetClass="emph" presetSubtype="0" repeatCount="indefinite" fill="hold" nodeType="withEffect">
                                  <p:stCondLst>
                                    <p:cond delay="0"/>
                                  </p:stCondLst>
                                  <p:childTnLst>
                                    <p:animEffect transition="out" filter="fade">
                                      <p:cBhvr>
                                        <p:cTn id="167" dur="500" tmFilter="0, 0; .2, .5; .8, .5; 1, 0"/>
                                        <p:tgtEl>
                                          <p:spTgt spid="46"/>
                                        </p:tgtEl>
                                      </p:cBhvr>
                                    </p:animEffect>
                                    <p:animScale>
                                      <p:cBhvr>
                                        <p:cTn id="168" dur="250" autoRev="1" fill="hold"/>
                                        <p:tgtEl>
                                          <p:spTgt spid="46"/>
                                        </p:tgtEl>
                                      </p:cBhvr>
                                      <p:by x="105000" y="105000"/>
                                    </p:animScale>
                                  </p:childTnLst>
                                </p:cTn>
                              </p:par>
                              <p:par>
                                <p:cTn id="169" presetID="8" presetClass="emph" presetSubtype="0" repeatCount="indefinite" fill="hold" nodeType="withEffect">
                                  <p:stCondLst>
                                    <p:cond delay="0"/>
                                  </p:stCondLst>
                                  <p:childTnLst>
                                    <p:animRot by="21600000">
                                      <p:cBhvr>
                                        <p:cTn id="170" dur="2000" fill="hold"/>
                                        <p:tgtEl>
                                          <p:spTgt spid="46"/>
                                        </p:tgtEl>
                                        <p:attrNameLst>
                                          <p:attrName>r</p:attrName>
                                        </p:attrNameLst>
                                      </p:cBhvr>
                                    </p:animRot>
                                  </p:childTnLst>
                                </p:cTn>
                              </p:par>
                              <p:par>
                                <p:cTn id="171" presetID="26" presetClass="emph" presetSubtype="0" repeatCount="indefinite" fill="hold" nodeType="withEffect">
                                  <p:stCondLst>
                                    <p:cond delay="0"/>
                                  </p:stCondLst>
                                  <p:childTnLst>
                                    <p:animEffect transition="out" filter="fade">
                                      <p:cBhvr>
                                        <p:cTn id="172" dur="500" tmFilter="0, 0; .2, .5; .8, .5; 1, 0"/>
                                        <p:tgtEl>
                                          <p:spTgt spid="47"/>
                                        </p:tgtEl>
                                      </p:cBhvr>
                                    </p:animEffect>
                                    <p:animScale>
                                      <p:cBhvr>
                                        <p:cTn id="173" dur="250" autoRev="1" fill="hold"/>
                                        <p:tgtEl>
                                          <p:spTgt spid="47"/>
                                        </p:tgtEl>
                                      </p:cBhvr>
                                      <p:by x="105000" y="105000"/>
                                    </p:animScale>
                                  </p:childTnLst>
                                </p:cTn>
                              </p:par>
                              <p:par>
                                <p:cTn id="174" presetID="8" presetClass="emph" presetSubtype="0" repeatCount="indefinite" fill="hold" nodeType="withEffect">
                                  <p:stCondLst>
                                    <p:cond delay="0"/>
                                  </p:stCondLst>
                                  <p:childTnLst>
                                    <p:animRot by="21600000">
                                      <p:cBhvr>
                                        <p:cTn id="175" dur="2000" fill="hold"/>
                                        <p:tgtEl>
                                          <p:spTgt spid="47"/>
                                        </p:tgtEl>
                                        <p:attrNameLst>
                                          <p:attrName>r</p:attrName>
                                        </p:attrNameLst>
                                      </p:cBhvr>
                                    </p:animRot>
                                  </p:childTnLst>
                                </p:cTn>
                              </p:par>
                              <p:par>
                                <p:cTn id="176" presetID="23" presetClass="entr" presetSubtype="16" fill="hold" grpId="0" nodeType="withEffect">
                                  <p:stCondLst>
                                    <p:cond delay="0"/>
                                  </p:stCondLst>
                                  <p:childTnLst>
                                    <p:set>
                                      <p:cBhvr>
                                        <p:cTn id="177" dur="1" fill="hold">
                                          <p:stCondLst>
                                            <p:cond delay="0"/>
                                          </p:stCondLst>
                                        </p:cTn>
                                        <p:tgtEl>
                                          <p:spTgt spid="48"/>
                                        </p:tgtEl>
                                        <p:attrNameLst>
                                          <p:attrName>style.visibility</p:attrName>
                                        </p:attrNameLst>
                                      </p:cBhvr>
                                      <p:to>
                                        <p:strVal val="visible"/>
                                      </p:to>
                                    </p:set>
                                    <p:anim calcmode="lin" valueType="num">
                                      <p:cBhvr>
                                        <p:cTn id="178" dur="500" fill="hold"/>
                                        <p:tgtEl>
                                          <p:spTgt spid="48"/>
                                        </p:tgtEl>
                                        <p:attrNameLst>
                                          <p:attrName>ppt_w</p:attrName>
                                        </p:attrNameLst>
                                      </p:cBhvr>
                                      <p:tavLst>
                                        <p:tav tm="0">
                                          <p:val>
                                            <p:fltVal val="0"/>
                                          </p:val>
                                        </p:tav>
                                        <p:tav tm="100000">
                                          <p:val>
                                            <p:strVal val="#ppt_w"/>
                                          </p:val>
                                        </p:tav>
                                      </p:tavLst>
                                    </p:anim>
                                    <p:anim calcmode="lin" valueType="num">
                                      <p:cBhvr>
                                        <p:cTn id="179" dur="500" fill="hold"/>
                                        <p:tgtEl>
                                          <p:spTgt spid="48"/>
                                        </p:tgtEl>
                                        <p:attrNameLst>
                                          <p:attrName>ppt_h</p:attrName>
                                        </p:attrNameLst>
                                      </p:cBhvr>
                                      <p:tavLst>
                                        <p:tav tm="0">
                                          <p:val>
                                            <p:fltVal val="0"/>
                                          </p:val>
                                        </p:tav>
                                        <p:tav tm="100000">
                                          <p:val>
                                            <p:strVal val="#ppt_h"/>
                                          </p:val>
                                        </p:tav>
                                      </p:tavLst>
                                    </p:anim>
                                  </p:childTnLst>
                                </p:cTn>
                              </p:par>
                              <p:par>
                                <p:cTn id="180" presetID="8" presetClass="emph" presetSubtype="0" repeatCount="indefinite" fill="hold" grpId="1" nodeType="withEffect">
                                  <p:stCondLst>
                                    <p:cond delay="0"/>
                                  </p:stCondLst>
                                  <p:childTnLst>
                                    <p:animRot by="-21600000">
                                      <p:cBhvr>
                                        <p:cTn id="181" dur="3000" fill="hold"/>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21" grpId="0" animBg="1"/>
      <p:bldP spid="21" grpId="1" animBg="1"/>
      <p:bldP spid="48" grpId="0" animBg="1"/>
      <p:bldP spid="4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514600" y="6186488"/>
            <a:ext cx="510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99"/>
                </a:solidFill>
                <a:latin typeface="Times New Roman" pitchFamily="18" charset="0"/>
              </a:rPr>
              <a:t>Động Hương Tích</a:t>
            </a:r>
            <a:r>
              <a:rPr lang="en-US" sz="2800">
                <a:solidFill>
                  <a:srgbClr val="000099"/>
                </a:solidFill>
                <a:latin typeface="Times New Roman" pitchFamily="18" charset="0"/>
              </a:rPr>
              <a:t> (Hà Tây)</a:t>
            </a:r>
          </a:p>
        </p:txBody>
      </p:sp>
      <p:sp>
        <p:nvSpPr>
          <p:cNvPr id="74755" name="Text Box 3"/>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pic>
        <p:nvPicPr>
          <p:cNvPr id="74756" name="Picture 4" descr="Chua%20Huonh%5B1%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609600"/>
            <a:ext cx="44958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74757" name="Picture 5" descr="DSC08295.jpg image by shanghai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609600"/>
            <a:ext cx="4572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211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ox(in)">
                                      <p:cBhvr>
                                        <p:cTn id="7" dur="5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8" name="Picture 2" descr="Cua dong Huong Tich (Ha T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04086"/>
      </p:ext>
    </p:extLst>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2" name="Picture 2" descr="Ngu Hanh 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9968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1752600" y="6248400"/>
            <a:ext cx="5638800" cy="609600"/>
          </a:xfrm>
          <a:noFill/>
          <a:ln/>
        </p:spPr>
        <p:txBody>
          <a:bodyPr/>
          <a:lstStyle/>
          <a:p>
            <a:r>
              <a:rPr lang="en-US" sz="2800" b="1">
                <a:solidFill>
                  <a:srgbClr val="000099"/>
                </a:solidFill>
                <a:latin typeface="Times New Roman" pitchFamily="18" charset="0"/>
              </a:rPr>
              <a:t>Hang động Hà Tiên</a:t>
            </a:r>
            <a:r>
              <a:rPr lang="en-US" sz="2800">
                <a:solidFill>
                  <a:srgbClr val="000099"/>
                </a:solidFill>
                <a:latin typeface="Times New Roman" pitchFamily="18" charset="0"/>
              </a:rPr>
              <a:t> (Kiên Giang)</a:t>
            </a:r>
          </a:p>
        </p:txBody>
      </p:sp>
      <p:pic>
        <p:nvPicPr>
          <p:cNvPr id="78851" name="Picture 3" descr="vinh ha 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686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8852" name="Text Box 4"/>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spTree>
    <p:extLst>
      <p:ext uri="{BB962C8B-B14F-4D97-AF65-F5344CB8AC3E}">
        <p14:creationId xmlns:p14="http://schemas.microsoft.com/office/powerpoint/2010/main" val="622551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diamond(in)">
                                      <p:cBhvr>
                                        <p:cTn id="7"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kien gia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609600"/>
            <a:ext cx="8763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80899" name="Text Box 3"/>
          <p:cNvSpPr txBox="1">
            <a:spLocks noChangeArrowheads="1"/>
          </p:cNvSpPr>
          <p:nvPr/>
        </p:nvSpPr>
        <p:spPr bwMode="auto">
          <a:xfrm>
            <a:off x="2667000" y="6324600"/>
            <a:ext cx="4267200" cy="519113"/>
          </a:xfrm>
          <a:prstGeom prst="rect">
            <a:avLst/>
          </a:prstGeom>
          <a:noFill/>
          <a:ln>
            <a:noFill/>
          </a:ln>
          <a:effectLst/>
          <a:extLst>
            <a:ext uri="{909E8E84-426E-40DD-AFC4-6F175D3DCCD1}">
              <a14:hiddenFill xmlns:a14="http://schemas.microsoft.com/office/drawing/2010/main">
                <a:solidFill>
                  <a:srgbClr val="F1FE7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99"/>
                </a:solidFill>
                <a:latin typeface="Times New Roman" pitchFamily="18" charset="0"/>
              </a:rPr>
              <a:t>Núi đá vôi</a:t>
            </a:r>
            <a:r>
              <a:rPr lang="en-US" sz="2800">
                <a:solidFill>
                  <a:srgbClr val="000099"/>
                </a:solidFill>
                <a:latin typeface="Times New Roman" pitchFamily="18" charset="0"/>
              </a:rPr>
              <a:t> (Kiên Giang)</a:t>
            </a:r>
          </a:p>
        </p:txBody>
      </p:sp>
      <p:sp>
        <p:nvSpPr>
          <p:cNvPr id="80900" name="Text Box 4"/>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spTree>
    <p:extLst>
      <p:ext uri="{BB962C8B-B14F-4D97-AF65-F5344CB8AC3E}">
        <p14:creationId xmlns:p14="http://schemas.microsoft.com/office/powerpoint/2010/main" val="12628166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500" fill="hold"/>
                                        <p:tgtEl>
                                          <p:spTgt spid="80899"/>
                                        </p:tgtEl>
                                        <p:attrNameLst>
                                          <p:attrName>ppt_x</p:attrName>
                                        </p:attrNameLst>
                                      </p:cBhvr>
                                      <p:tavLst>
                                        <p:tav tm="0">
                                          <p:val>
                                            <p:strVal val="#ppt_x"/>
                                          </p:val>
                                        </p:tav>
                                        <p:tav tm="100000">
                                          <p:val>
                                            <p:strVal val="#ppt_x"/>
                                          </p:val>
                                        </p:tav>
                                      </p:tavLst>
                                    </p:anim>
                                    <p:anim calcmode="lin" valueType="num">
                                      <p:cBhvr additive="base">
                                        <p:cTn id="8"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2667000" y="3683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dirty="0" err="1">
                <a:solidFill>
                  <a:schemeClr val="folHlink"/>
                </a:solidFill>
                <a:latin typeface="Times New Roman" pitchFamily="18" charset="0"/>
              </a:rPr>
              <a:t>Khoa</a:t>
            </a:r>
            <a:r>
              <a:rPr lang="en-US" sz="3600" dirty="0">
                <a:solidFill>
                  <a:schemeClr val="folHlink"/>
                </a:solidFill>
                <a:latin typeface="Times New Roman" pitchFamily="18" charset="0"/>
              </a:rPr>
              <a:t> </a:t>
            </a:r>
            <a:r>
              <a:rPr lang="en-US" sz="3600" dirty="0" err="1">
                <a:solidFill>
                  <a:schemeClr val="folHlink"/>
                </a:solidFill>
                <a:latin typeface="Times New Roman" pitchFamily="18" charset="0"/>
              </a:rPr>
              <a:t>học</a:t>
            </a:r>
            <a:r>
              <a:rPr lang="en-US" sz="3600" dirty="0">
                <a:solidFill>
                  <a:schemeClr val="folHlink"/>
                </a:solidFill>
                <a:latin typeface="Times New Roman" pitchFamily="18" charset="0"/>
              </a:rPr>
              <a:t>:</a:t>
            </a:r>
          </a:p>
        </p:txBody>
      </p:sp>
      <p:sp>
        <p:nvSpPr>
          <p:cNvPr id="110596" name="Text Box 4"/>
          <p:cNvSpPr txBox="1">
            <a:spLocks noChangeArrowheads="1"/>
          </p:cNvSpPr>
          <p:nvPr/>
        </p:nvSpPr>
        <p:spPr bwMode="auto">
          <a:xfrm>
            <a:off x="4724400" y="3810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b="1">
                <a:solidFill>
                  <a:srgbClr val="FF0000"/>
                </a:solidFill>
                <a:latin typeface="Times New Roman" pitchFamily="18" charset="0"/>
              </a:rPr>
              <a:t>Đá vôi</a:t>
            </a:r>
          </a:p>
        </p:txBody>
      </p:sp>
      <p:sp>
        <p:nvSpPr>
          <p:cNvPr id="9" name="Rectangle 3"/>
          <p:cNvSpPr>
            <a:spLocks noGrp="1" noChangeArrowheads="1"/>
          </p:cNvSpPr>
          <p:nvPr>
            <p:ph idx="1"/>
          </p:nvPr>
        </p:nvSpPr>
        <p:spPr>
          <a:xfrm>
            <a:off x="0" y="980728"/>
            <a:ext cx="8534400" cy="695672"/>
          </a:xfrm>
          <a:noFill/>
          <a:ln/>
        </p:spPr>
        <p:txBody>
          <a:bodyPr/>
          <a:lstStyle/>
          <a:p>
            <a:pPr>
              <a:buFontTx/>
              <a:buNone/>
            </a:pPr>
            <a:r>
              <a:rPr lang="en-US" b="1" dirty="0"/>
              <a:t> </a:t>
            </a:r>
            <a:r>
              <a:rPr lang="en-US" sz="2800" b="1" dirty="0">
                <a:latin typeface="Times New Roman" pitchFamily="18" charset="0"/>
              </a:rPr>
              <a:t>1.  </a:t>
            </a:r>
            <a:r>
              <a:rPr lang="en-US" sz="2800" b="1" u="sng" dirty="0" err="1">
                <a:latin typeface="Times New Roman" pitchFamily="18" charset="0"/>
              </a:rPr>
              <a:t>Một</a:t>
            </a:r>
            <a:r>
              <a:rPr lang="en-US" sz="2800" b="1" u="sng" dirty="0">
                <a:latin typeface="Times New Roman" pitchFamily="18" charset="0"/>
              </a:rPr>
              <a:t> </a:t>
            </a:r>
            <a:r>
              <a:rPr lang="en-US" sz="2800" b="1" u="sng" dirty="0" err="1">
                <a:latin typeface="Times New Roman" pitchFamily="18" charset="0"/>
              </a:rPr>
              <a:t>số</a:t>
            </a:r>
            <a:r>
              <a:rPr lang="en-US" sz="2800" b="1" u="sng" dirty="0">
                <a:latin typeface="Times New Roman" pitchFamily="18" charset="0"/>
              </a:rPr>
              <a:t> </a:t>
            </a:r>
            <a:r>
              <a:rPr lang="en-US" sz="2800" b="1" u="sng" dirty="0" err="1">
                <a:latin typeface="Times New Roman" pitchFamily="18" charset="0"/>
              </a:rPr>
              <a:t>vùng</a:t>
            </a:r>
            <a:r>
              <a:rPr lang="en-US" sz="2800" b="1" u="sng" dirty="0">
                <a:latin typeface="Times New Roman" pitchFamily="18" charset="0"/>
              </a:rPr>
              <a:t> </a:t>
            </a:r>
            <a:r>
              <a:rPr lang="en-US" sz="2800" b="1" u="sng" dirty="0" err="1">
                <a:latin typeface="Times New Roman" pitchFamily="18" charset="0"/>
              </a:rPr>
              <a:t>núi</a:t>
            </a:r>
            <a:r>
              <a:rPr lang="en-US" sz="2800" b="1" u="sng" dirty="0">
                <a:latin typeface="Times New Roman" pitchFamily="18" charset="0"/>
              </a:rPr>
              <a:t> </a:t>
            </a:r>
            <a:r>
              <a:rPr lang="en-US" sz="2800" b="1" u="sng" dirty="0" err="1">
                <a:latin typeface="Times New Roman" pitchFamily="18" charset="0"/>
              </a:rPr>
              <a:t>đá</a:t>
            </a:r>
            <a:r>
              <a:rPr lang="en-US" sz="2800" b="1" u="sng" dirty="0">
                <a:latin typeface="Times New Roman" pitchFamily="18" charset="0"/>
              </a:rPr>
              <a:t> </a:t>
            </a:r>
            <a:r>
              <a:rPr lang="en-US" sz="2800" b="1" u="sng" dirty="0" err="1">
                <a:latin typeface="Times New Roman" pitchFamily="18" charset="0"/>
              </a:rPr>
              <a:t>vôi</a:t>
            </a:r>
            <a:r>
              <a:rPr lang="en-US" sz="2800" b="1" u="sng" dirty="0">
                <a:latin typeface="Times New Roman" pitchFamily="18" charset="0"/>
              </a:rPr>
              <a:t> ở </a:t>
            </a:r>
            <a:r>
              <a:rPr lang="en-US" sz="2800" b="1" u="sng" dirty="0" err="1">
                <a:latin typeface="Times New Roman" pitchFamily="18" charset="0"/>
              </a:rPr>
              <a:t>nước</a:t>
            </a:r>
            <a:r>
              <a:rPr lang="en-US" sz="2800" b="1" u="sng" dirty="0">
                <a:latin typeface="Times New Roman" pitchFamily="18" charset="0"/>
              </a:rPr>
              <a:t> ta:</a:t>
            </a:r>
          </a:p>
        </p:txBody>
      </p:sp>
      <p:sp>
        <p:nvSpPr>
          <p:cNvPr id="24" name="Rectangle 4"/>
          <p:cNvSpPr>
            <a:spLocks noChangeArrowheads="1"/>
          </p:cNvSpPr>
          <p:nvPr/>
        </p:nvSpPr>
        <p:spPr bwMode="auto">
          <a:xfrm>
            <a:off x="4419600" y="2209800"/>
            <a:ext cx="387958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sz="2500" dirty="0" smtClean="0">
                <a:latin typeface="Times New Roman" pitchFamily="18" charset="0"/>
              </a:rPr>
              <a:t>Vịnh Hạ Long - Quảng Ninh</a:t>
            </a:r>
            <a:endParaRPr lang="en-US" sz="2500" dirty="0">
              <a:latin typeface="Times New Roman" pitchFamily="18" charset="0"/>
            </a:endParaRPr>
          </a:p>
        </p:txBody>
      </p:sp>
      <p:sp>
        <p:nvSpPr>
          <p:cNvPr id="25" name="Rectangle 5"/>
          <p:cNvSpPr>
            <a:spLocks noChangeArrowheads="1"/>
          </p:cNvSpPr>
          <p:nvPr/>
        </p:nvSpPr>
        <p:spPr bwMode="auto">
          <a:xfrm>
            <a:off x="4290120" y="2819400"/>
            <a:ext cx="416808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dirty="0">
                <a:latin typeface="Times New Roman" pitchFamily="18" charset="0"/>
              </a:rPr>
              <a:t>  </a:t>
            </a:r>
            <a:r>
              <a:rPr lang="vi-VN" sz="2500" dirty="0" smtClean="0">
                <a:latin typeface="Times New Roman" pitchFamily="18" charset="0"/>
              </a:rPr>
              <a:t>Động Hương Tích - Hà Tây </a:t>
            </a:r>
            <a:endParaRPr lang="en-US" sz="2500" dirty="0">
              <a:latin typeface="Times New Roman" pitchFamily="18" charset="0"/>
            </a:endParaRPr>
          </a:p>
        </p:txBody>
      </p:sp>
      <p:sp>
        <p:nvSpPr>
          <p:cNvPr id="26" name="Rectangle 6"/>
          <p:cNvSpPr>
            <a:spLocks noChangeArrowheads="1"/>
          </p:cNvSpPr>
          <p:nvPr/>
        </p:nvSpPr>
        <p:spPr bwMode="auto">
          <a:xfrm>
            <a:off x="4343400" y="3332946"/>
            <a:ext cx="346120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500" dirty="0">
                <a:latin typeface="Times New Roman" pitchFamily="18" charset="0"/>
              </a:rPr>
              <a:t> </a:t>
            </a:r>
            <a:r>
              <a:rPr lang="vi-VN" sz="2500" dirty="0" smtClean="0">
                <a:latin typeface="Times New Roman" pitchFamily="18" charset="0"/>
              </a:rPr>
              <a:t>Hang Pắc Pó - Cao Bằng</a:t>
            </a:r>
            <a:endParaRPr lang="en-US" sz="2500" dirty="0">
              <a:latin typeface="Times New Roman" pitchFamily="18" charset="0"/>
            </a:endParaRPr>
          </a:p>
        </p:txBody>
      </p:sp>
      <p:sp>
        <p:nvSpPr>
          <p:cNvPr id="27" name="Rectangle 7"/>
          <p:cNvSpPr>
            <a:spLocks noChangeArrowheads="1"/>
          </p:cNvSpPr>
          <p:nvPr/>
        </p:nvSpPr>
        <p:spPr bwMode="auto">
          <a:xfrm>
            <a:off x="4343400" y="3810000"/>
            <a:ext cx="327525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500" dirty="0">
                <a:latin typeface="Times New Roman" pitchFamily="18" charset="0"/>
              </a:rPr>
              <a:t> </a:t>
            </a:r>
            <a:r>
              <a:rPr lang="vi-VN" sz="2500" dirty="0" smtClean="0">
                <a:latin typeface="Times New Roman" pitchFamily="18" charset="0"/>
              </a:rPr>
              <a:t>Bích Động - Ninh Bình</a:t>
            </a:r>
            <a:endParaRPr lang="en-US" sz="2500" dirty="0">
              <a:latin typeface="Times New Roman" pitchFamily="18" charset="0"/>
            </a:endParaRPr>
          </a:p>
        </p:txBody>
      </p:sp>
      <p:sp>
        <p:nvSpPr>
          <p:cNvPr id="28" name="Rectangle 8"/>
          <p:cNvSpPr>
            <a:spLocks noChangeArrowheads="1"/>
          </p:cNvSpPr>
          <p:nvPr/>
        </p:nvSpPr>
        <p:spPr bwMode="auto">
          <a:xfrm>
            <a:off x="4419599" y="4399746"/>
            <a:ext cx="502920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500" dirty="0" smtClean="0">
                <a:latin typeface="Times New Roman" pitchFamily="18" charset="0"/>
              </a:rPr>
              <a:t>Động Phong Nha - Quảng Bình</a:t>
            </a:r>
            <a:endParaRPr lang="en-US" sz="2500" dirty="0">
              <a:latin typeface="Times New Roman" pitchFamily="18" charset="0"/>
            </a:endParaRPr>
          </a:p>
        </p:txBody>
      </p:sp>
      <p:sp>
        <p:nvSpPr>
          <p:cNvPr id="29" name="Rectangle 9"/>
          <p:cNvSpPr>
            <a:spLocks noChangeArrowheads="1"/>
          </p:cNvSpPr>
          <p:nvPr/>
        </p:nvSpPr>
        <p:spPr bwMode="auto">
          <a:xfrm>
            <a:off x="4425950" y="4933146"/>
            <a:ext cx="407515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sz="2500" dirty="0" smtClean="0">
                <a:latin typeface="Times New Roman" pitchFamily="18" charset="0"/>
              </a:rPr>
              <a:t>Núi Ngũ Hành Sơn - Đà Nẵng</a:t>
            </a:r>
            <a:endParaRPr lang="en-US" sz="2500" dirty="0">
              <a:latin typeface="Times New Roman" pitchFamily="18" charset="0"/>
            </a:endParaRPr>
          </a:p>
        </p:txBody>
      </p:sp>
      <p:sp>
        <p:nvSpPr>
          <p:cNvPr id="30" name="Rectangle 10"/>
          <p:cNvSpPr>
            <a:spLocks noChangeArrowheads="1"/>
          </p:cNvSpPr>
          <p:nvPr/>
        </p:nvSpPr>
        <p:spPr bwMode="auto">
          <a:xfrm>
            <a:off x="4267201" y="5386626"/>
            <a:ext cx="518159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500" dirty="0" smtClean="0">
                <a:latin typeface="Times New Roman" pitchFamily="18" charset="0"/>
              </a:rPr>
              <a:t>Thạch Động- Hà Tiên- Kiên Giang</a:t>
            </a:r>
            <a:endParaRPr lang="en-US" sz="2500" dirty="0">
              <a:latin typeface="Times New Roman" pitchFamily="18" charset="0"/>
            </a:endParaRPr>
          </a:p>
        </p:txBody>
      </p:sp>
      <p:sp>
        <p:nvSpPr>
          <p:cNvPr id="31" name="Rectangle 11"/>
          <p:cNvSpPr>
            <a:spLocks noChangeArrowheads="1"/>
          </p:cNvSpPr>
          <p:nvPr/>
        </p:nvSpPr>
        <p:spPr bwMode="auto">
          <a:xfrm>
            <a:off x="0" y="3801070"/>
            <a:ext cx="170751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500" b="1" dirty="0" err="1">
                <a:latin typeface="Times New Roman" pitchFamily="18" charset="0"/>
              </a:rPr>
              <a:t>Đá</a:t>
            </a:r>
            <a:r>
              <a:rPr lang="en-US" sz="2500" b="1" dirty="0">
                <a:latin typeface="Times New Roman" pitchFamily="18" charset="0"/>
              </a:rPr>
              <a:t> </a:t>
            </a:r>
            <a:r>
              <a:rPr lang="en-US" sz="2500" b="1" dirty="0" err="1">
                <a:latin typeface="Times New Roman" pitchFamily="18" charset="0"/>
              </a:rPr>
              <a:t>vôi</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ở</a:t>
            </a:r>
          </a:p>
        </p:txBody>
      </p:sp>
      <p:sp>
        <p:nvSpPr>
          <p:cNvPr id="32" name="Line 12"/>
          <p:cNvSpPr>
            <a:spLocks noChangeShapeType="1"/>
          </p:cNvSpPr>
          <p:nvPr/>
        </p:nvSpPr>
        <p:spPr bwMode="auto">
          <a:xfrm>
            <a:off x="1676400" y="4105870"/>
            <a:ext cx="2819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3" name="Line 13"/>
          <p:cNvSpPr>
            <a:spLocks noChangeShapeType="1"/>
          </p:cNvSpPr>
          <p:nvPr/>
        </p:nvSpPr>
        <p:spPr bwMode="auto">
          <a:xfrm flipV="1">
            <a:off x="1676400" y="2448327"/>
            <a:ext cx="2749550" cy="16575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4" name="Line 14"/>
          <p:cNvSpPr>
            <a:spLocks noChangeShapeType="1"/>
          </p:cNvSpPr>
          <p:nvPr/>
        </p:nvSpPr>
        <p:spPr bwMode="auto">
          <a:xfrm flipV="1">
            <a:off x="1676400" y="3057927"/>
            <a:ext cx="2819400" cy="10479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5" name="Line 15"/>
          <p:cNvSpPr>
            <a:spLocks noChangeShapeType="1"/>
          </p:cNvSpPr>
          <p:nvPr/>
        </p:nvSpPr>
        <p:spPr bwMode="auto">
          <a:xfrm flipV="1">
            <a:off x="1676400" y="3515127"/>
            <a:ext cx="2819400" cy="5907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6" name="Line 16"/>
          <p:cNvSpPr>
            <a:spLocks noChangeShapeType="1"/>
          </p:cNvSpPr>
          <p:nvPr/>
        </p:nvSpPr>
        <p:spPr bwMode="auto">
          <a:xfrm>
            <a:off x="1676400" y="4105870"/>
            <a:ext cx="2819400" cy="53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7" name="Line 17"/>
          <p:cNvSpPr>
            <a:spLocks noChangeShapeType="1"/>
          </p:cNvSpPr>
          <p:nvPr/>
        </p:nvSpPr>
        <p:spPr bwMode="auto">
          <a:xfrm>
            <a:off x="1676400" y="4105869"/>
            <a:ext cx="2819400" cy="10658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8" name="Line 18"/>
          <p:cNvSpPr>
            <a:spLocks noChangeShapeType="1"/>
          </p:cNvSpPr>
          <p:nvPr/>
        </p:nvSpPr>
        <p:spPr bwMode="auto">
          <a:xfrm>
            <a:off x="1676400" y="4108102"/>
            <a:ext cx="2749550" cy="15170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Tree>
    <p:extLst>
      <p:ext uri="{BB962C8B-B14F-4D97-AF65-F5344CB8AC3E}">
        <p14:creationId xmlns:p14="http://schemas.microsoft.com/office/powerpoint/2010/main" val="68799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4" grpId="0"/>
      <p:bldP spid="25" grpId="0"/>
      <p:bldP spid="26" grpId="0"/>
      <p:bldP spid="27" grpId="0"/>
      <p:bldP spid="28" grpId="0"/>
      <p:bldP spid="29" grpId="0"/>
      <p:bldP spid="30" grpId="0"/>
      <p:bldP spid="31" grpId="0"/>
      <p:bldP spid="32" grpId="0" animBg="1"/>
      <p:bldP spid="33" grpId="0" animBg="1"/>
      <p:bldP spid="34" grpId="0" animBg="1"/>
      <p:bldP spid="35"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VIETNAM"/>
          <p:cNvPicPr>
            <a:picLocks noChangeAspect="1" noChangeArrowheads="1"/>
          </p:cNvPicPr>
          <p:nvPr/>
        </p:nvPicPr>
        <p:blipFill>
          <a:blip r:embed="rId3">
            <a:extLst>
              <a:ext uri="{28A0092B-C50C-407E-A947-70E740481C1C}">
                <a14:useLocalDpi xmlns:a14="http://schemas.microsoft.com/office/drawing/2010/main" val="0"/>
              </a:ext>
            </a:extLst>
          </a:blip>
          <a:srcRect l="24940" r="24043"/>
          <a:stretch>
            <a:fillRect/>
          </a:stretch>
        </p:blipFill>
        <p:spPr bwMode="auto">
          <a:xfrm>
            <a:off x="2362200" y="1676400"/>
            <a:ext cx="4114800" cy="5105400"/>
          </a:xfrm>
          <a:prstGeom prst="rect">
            <a:avLst/>
          </a:prstGeom>
          <a:noFill/>
          <a:extLst>
            <a:ext uri="{909E8E84-426E-40DD-AFC4-6F175D3DCCD1}">
              <a14:hiddenFill xmlns:a14="http://schemas.microsoft.com/office/drawing/2010/main">
                <a:solidFill>
                  <a:srgbClr val="FFFFFF"/>
                </a:solidFill>
              </a14:hiddenFill>
            </a:ext>
          </a:extLst>
        </p:spPr>
      </p:pic>
      <p:sp>
        <p:nvSpPr>
          <p:cNvPr id="87045" name="Text Box 5"/>
          <p:cNvSpPr txBox="1">
            <a:spLocks noChangeArrowheads="1"/>
          </p:cNvSpPr>
          <p:nvPr/>
        </p:nvSpPr>
        <p:spPr bwMode="auto">
          <a:xfrm>
            <a:off x="4800600" y="22098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solidFill>
                  <a:srgbClr val="FF0000"/>
                </a:solidFill>
                <a:latin typeface="Times New Roman" pitchFamily="18" charset="0"/>
              </a:rPr>
              <a:t>Quảng Ninh</a:t>
            </a:r>
          </a:p>
        </p:txBody>
      </p:sp>
      <p:sp>
        <p:nvSpPr>
          <p:cNvPr id="87046" name="Text Box 6"/>
          <p:cNvSpPr txBox="1">
            <a:spLocks noChangeArrowheads="1"/>
          </p:cNvSpPr>
          <p:nvPr/>
        </p:nvSpPr>
        <p:spPr bwMode="auto">
          <a:xfrm>
            <a:off x="3505200" y="2209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solidFill>
                  <a:srgbClr val="FF0000"/>
                </a:solidFill>
                <a:latin typeface="Times New Roman" pitchFamily="18" charset="0"/>
              </a:rPr>
              <a:t>Hà Tây</a:t>
            </a:r>
            <a:endParaRPr lang="en-US" sz="900" b="1">
              <a:solidFill>
                <a:srgbClr val="FF0000"/>
              </a:solidFill>
              <a:latin typeface="Times New Roman" pitchFamily="18" charset="0"/>
            </a:endParaRPr>
          </a:p>
        </p:txBody>
      </p:sp>
      <p:sp>
        <p:nvSpPr>
          <p:cNvPr id="87047" name="Text Box 7"/>
          <p:cNvSpPr txBox="1">
            <a:spLocks noChangeArrowheads="1"/>
          </p:cNvSpPr>
          <p:nvPr/>
        </p:nvSpPr>
        <p:spPr bwMode="auto">
          <a:xfrm>
            <a:off x="4572000" y="3276600"/>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solidFill>
                  <a:srgbClr val="FF0000"/>
                </a:solidFill>
                <a:latin typeface="Times New Roman" pitchFamily="18" charset="0"/>
              </a:rPr>
              <a:t>Quảng Bình</a:t>
            </a:r>
          </a:p>
        </p:txBody>
      </p:sp>
      <p:sp>
        <p:nvSpPr>
          <p:cNvPr id="87048" name="Text Box 8"/>
          <p:cNvSpPr txBox="1">
            <a:spLocks noChangeArrowheads="1"/>
          </p:cNvSpPr>
          <p:nvPr/>
        </p:nvSpPr>
        <p:spPr bwMode="auto">
          <a:xfrm>
            <a:off x="3238500" y="5943600"/>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solidFill>
                  <a:srgbClr val="FF0000"/>
                </a:solidFill>
                <a:latin typeface="Times New Roman" pitchFamily="18" charset="0"/>
              </a:rPr>
              <a:t>Hà Tiên</a:t>
            </a:r>
            <a:endParaRPr lang="en-US" sz="1600" b="1">
              <a:solidFill>
                <a:srgbClr val="FF0066"/>
              </a:solidFill>
              <a:latin typeface="Times New Roman" pitchFamily="18" charset="0"/>
            </a:endParaRPr>
          </a:p>
        </p:txBody>
      </p:sp>
      <p:sp>
        <p:nvSpPr>
          <p:cNvPr id="87049" name="Rectangle 9"/>
          <p:cNvSpPr>
            <a:spLocks noChangeArrowheads="1"/>
          </p:cNvSpPr>
          <p:nvPr/>
        </p:nvSpPr>
        <p:spPr bwMode="auto">
          <a:xfrm>
            <a:off x="5257800" y="3962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dirty="0" err="1">
                <a:solidFill>
                  <a:srgbClr val="FF0000"/>
                </a:solidFill>
                <a:latin typeface="Times New Roman" pitchFamily="18" charset="0"/>
              </a:rPr>
              <a:t>Đà</a:t>
            </a:r>
            <a:r>
              <a:rPr lang="en-US" b="1" dirty="0">
                <a:solidFill>
                  <a:srgbClr val="FF0000"/>
                </a:solidFill>
                <a:latin typeface="Times New Roman" pitchFamily="18" charset="0"/>
              </a:rPr>
              <a:t> </a:t>
            </a:r>
            <a:r>
              <a:rPr lang="en-US" b="1" dirty="0" err="1">
                <a:solidFill>
                  <a:srgbClr val="FF0000"/>
                </a:solidFill>
                <a:latin typeface="Times New Roman" pitchFamily="18" charset="0"/>
              </a:rPr>
              <a:t>Nẵng</a:t>
            </a:r>
            <a:endParaRPr lang="en-US" b="1" dirty="0">
              <a:solidFill>
                <a:srgbClr val="FF0000"/>
              </a:solidFill>
              <a:latin typeface="Times New Roman" pitchFamily="18" charset="0"/>
            </a:endParaRPr>
          </a:p>
        </p:txBody>
      </p:sp>
      <p:sp>
        <p:nvSpPr>
          <p:cNvPr id="87052" name="Text Box 12"/>
          <p:cNvSpPr txBox="1">
            <a:spLocks noChangeArrowheads="1"/>
          </p:cNvSpPr>
          <p:nvPr/>
        </p:nvSpPr>
        <p:spPr bwMode="auto">
          <a:xfrm>
            <a:off x="2667000" y="396875"/>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87053" name="Text Box 13"/>
          <p:cNvSpPr txBox="1">
            <a:spLocks noChangeArrowheads="1"/>
          </p:cNvSpPr>
          <p:nvPr/>
        </p:nvSpPr>
        <p:spPr bwMode="auto">
          <a:xfrm>
            <a:off x="4724400" y="381000"/>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itchFamily="18" charset="0"/>
              </a:rPr>
              <a:t>Đá vôi</a:t>
            </a:r>
          </a:p>
        </p:txBody>
      </p:sp>
      <p:sp>
        <p:nvSpPr>
          <p:cNvPr id="87054" name="Text Box 14"/>
          <p:cNvSpPr txBox="1">
            <a:spLocks noChangeArrowheads="1"/>
          </p:cNvSpPr>
          <p:nvPr/>
        </p:nvSpPr>
        <p:spPr bwMode="auto">
          <a:xfrm>
            <a:off x="533400" y="11430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a:latin typeface="Times New Roman" pitchFamily="18" charset="0"/>
              </a:rPr>
              <a:t>   </a:t>
            </a:r>
            <a:r>
              <a:rPr lang="en-US" sz="2800" b="1" i="1">
                <a:latin typeface="Times New Roman" pitchFamily="18" charset="0"/>
              </a:rPr>
              <a:t>1. Một số vùng núi đá vôi của nước ta</a:t>
            </a:r>
          </a:p>
        </p:txBody>
      </p:sp>
    </p:spTree>
    <p:extLst>
      <p:ext uri="{BB962C8B-B14F-4D97-AF65-F5344CB8AC3E}">
        <p14:creationId xmlns:p14="http://schemas.microsoft.com/office/powerpoint/2010/main" val="33934080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indefinite" fill="hold" grpId="0" nodeType="clickEffect">
                                  <p:stCondLst>
                                    <p:cond delay="0"/>
                                  </p:stCondLst>
                                  <p:childTnLst>
                                    <p:anim calcmode="discrete" valueType="str">
                                      <p:cBhvr>
                                        <p:cTn id="6" dur="500" fill="hold"/>
                                        <p:tgtEl>
                                          <p:spTgt spid="8704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500" fill="hold"/>
                                        <p:tgtEl>
                                          <p:spTgt spid="87045"/>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500" fill="hold"/>
                                        <p:tgtEl>
                                          <p:spTgt spid="8704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500" fill="hold"/>
                                        <p:tgtEl>
                                          <p:spTgt spid="87049"/>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500" fill="hold"/>
                                        <p:tgtEl>
                                          <p:spTgt spid="870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P spid="87046" grpId="0"/>
      <p:bldP spid="87047" grpId="0"/>
      <p:bldP spid="87048" grpId="0"/>
      <p:bldP spid="870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2667000" y="3810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51204" name="Text Box 4"/>
          <p:cNvSpPr txBox="1">
            <a:spLocks noChangeArrowheads="1"/>
          </p:cNvSpPr>
          <p:nvPr/>
        </p:nvSpPr>
        <p:spPr bwMode="auto">
          <a:xfrm>
            <a:off x="4724400" y="365125"/>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itchFamily="18" charset="0"/>
              </a:rPr>
              <a:t>Đá vôi</a:t>
            </a:r>
          </a:p>
        </p:txBody>
      </p:sp>
      <p:sp>
        <p:nvSpPr>
          <p:cNvPr id="51206" name="Text Box 6"/>
          <p:cNvSpPr txBox="1">
            <a:spLocks noChangeArrowheads="1"/>
          </p:cNvSpPr>
          <p:nvPr/>
        </p:nvSpPr>
        <p:spPr bwMode="auto">
          <a:xfrm>
            <a:off x="1219200" y="12954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i="1">
                <a:latin typeface="Times New Roman" pitchFamily="18" charset="0"/>
              </a:rPr>
              <a:t>2. Tính chất của đá vôi</a:t>
            </a:r>
          </a:p>
        </p:txBody>
      </p:sp>
      <p:sp>
        <p:nvSpPr>
          <p:cNvPr id="51210" name="Text Box 10"/>
          <p:cNvSpPr txBox="1">
            <a:spLocks noChangeArrowheads="1"/>
          </p:cNvSpPr>
          <p:nvPr/>
        </p:nvSpPr>
        <p:spPr bwMode="auto">
          <a:xfrm>
            <a:off x="7239000" y="1752600"/>
            <a:ext cx="1627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Times New Roman" pitchFamily="18" charset="0"/>
              </a:rPr>
              <a:t>Nhóm 4</a:t>
            </a:r>
          </a:p>
        </p:txBody>
      </p:sp>
    </p:spTree>
    <p:extLst>
      <p:ext uri="{BB962C8B-B14F-4D97-AF65-F5344CB8AC3E}">
        <p14:creationId xmlns:p14="http://schemas.microsoft.com/office/powerpoint/2010/main" val="2460857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diamond(in)">
                                      <p:cBhvr>
                                        <p:cTn id="7" dur="2000"/>
                                        <p:tgtEl>
                                          <p:spTgt spid="51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10"/>
                                        </p:tgtEl>
                                        <p:attrNameLst>
                                          <p:attrName>style.visibility</p:attrName>
                                        </p:attrNameLst>
                                      </p:cBhvr>
                                      <p:to>
                                        <p:strVal val="visible"/>
                                      </p:to>
                                    </p:set>
                                    <p:animEffect transition="in" filter="diamond(in)">
                                      <p:cBhvr>
                                        <p:cTn id="12" dur="2000"/>
                                        <p:tgtEl>
                                          <p:spTgt spid="5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5253" name="Group 21"/>
          <p:cNvGraphicFramePr>
            <a:graphicFrameLocks noGrp="1"/>
          </p:cNvGraphicFramePr>
          <p:nvPr/>
        </p:nvGraphicFramePr>
        <p:xfrm>
          <a:off x="0" y="228600"/>
          <a:ext cx="8991600" cy="6400800"/>
        </p:xfrm>
        <a:graphic>
          <a:graphicData uri="http://schemas.openxmlformats.org/drawingml/2006/table">
            <a:tbl>
              <a:tblPr/>
              <a:tblGrid>
                <a:gridCol w="2146300"/>
                <a:gridCol w="4294188"/>
                <a:gridCol w="2551112"/>
              </a:tblGrid>
              <a:tr h="784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rPr>
                        <a:t>Thí</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nghiệm</a:t>
                      </a:r>
                      <a:endParaRPr kumimoji="0" lang="en-US" sz="28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Mô tả hiện tượng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Kết luận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23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VnTime" pitchFamily="34" charset="0"/>
                        </a:rPr>
                        <a:t>1. </a:t>
                      </a:r>
                      <a:r>
                        <a:rPr kumimoji="0" lang="en-US" sz="2800" b="1" i="0" u="none" strike="noStrike" cap="none" normalizeH="0" baseline="0" dirty="0" err="1" smtClean="0">
                          <a:ln>
                            <a:noFill/>
                          </a:ln>
                          <a:solidFill>
                            <a:schemeClr val="tx1"/>
                          </a:solidFill>
                          <a:effectLst/>
                          <a:latin typeface="Times New Roman" pitchFamily="18" charset="0"/>
                        </a:rPr>
                        <a:t>Cọ</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xát</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một</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hòn</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đá</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vôi</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vào</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một</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hòn</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đá</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cuội</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en-GB" sz="2400" b="1"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57639232"/>
      </p:ext>
    </p:extLst>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95800"/>
            <a:ext cx="48006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96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629150" cy="2362200"/>
          </a:xfrm>
          <a:prstGeom prst="rect">
            <a:avLst/>
          </a:prstGeom>
          <a:noFill/>
          <a:extLst>
            <a:ext uri="{909E8E84-426E-40DD-AFC4-6F175D3DCCD1}">
              <a14:hiddenFill xmlns:a14="http://schemas.microsoft.com/office/drawing/2010/main">
                <a:solidFill>
                  <a:srgbClr val="FFFFFF"/>
                </a:solidFill>
              </a14:hiddenFill>
            </a:ext>
          </a:extLst>
        </p:spPr>
      </p:pic>
      <p:sp>
        <p:nvSpPr>
          <p:cNvPr id="96260" name="Text Box 4"/>
          <p:cNvSpPr txBox="1">
            <a:spLocks noChangeArrowheads="1"/>
          </p:cNvSpPr>
          <p:nvPr/>
        </p:nvSpPr>
        <p:spPr bwMode="auto">
          <a:xfrm>
            <a:off x="1905000" y="61722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solidFill>
                  <a:srgbClr val="0000FF"/>
                </a:solidFill>
                <a:latin typeface="Times New Roman" pitchFamily="18" charset="0"/>
              </a:rPr>
              <a:t>Cọ xát hòn đá vôi với hòn đá cuội</a:t>
            </a:r>
          </a:p>
        </p:txBody>
      </p:sp>
      <p:pic>
        <p:nvPicPr>
          <p:cNvPr id="96261" name="Picture 5" descr="Copy (2) of Photos-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04800"/>
            <a:ext cx="7264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96262" name="AutoShape 6"/>
          <p:cNvSpPr>
            <a:spLocks noChangeArrowheads="1"/>
          </p:cNvSpPr>
          <p:nvPr/>
        </p:nvSpPr>
        <p:spPr bwMode="auto">
          <a:xfrm>
            <a:off x="6324600" y="304800"/>
            <a:ext cx="2667000" cy="1676400"/>
          </a:xfrm>
          <a:prstGeom prst="wedgeEllipseCallout">
            <a:avLst>
              <a:gd name="adj1" fmla="val -75356"/>
              <a:gd name="adj2" fmla="val 508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latin typeface="Times New Roman" pitchFamily="18" charset="0"/>
              </a:rPr>
              <a:t>Bụi đá vôi bị mài mòn dính vào đá cuội</a:t>
            </a:r>
          </a:p>
        </p:txBody>
      </p:sp>
      <p:sp>
        <p:nvSpPr>
          <p:cNvPr id="96263" name="AutoShape 7"/>
          <p:cNvSpPr>
            <a:spLocks noChangeArrowheads="1"/>
          </p:cNvSpPr>
          <p:nvPr/>
        </p:nvSpPr>
        <p:spPr bwMode="auto">
          <a:xfrm>
            <a:off x="4343400" y="4495800"/>
            <a:ext cx="1524000" cy="533400"/>
          </a:xfrm>
          <a:prstGeom prst="wedgeEllipseCallout">
            <a:avLst>
              <a:gd name="adj1" fmla="val -93648"/>
              <a:gd name="adj2" fmla="val 5089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b="1">
                <a:latin typeface="Times New Roman" pitchFamily="18" charset="0"/>
              </a:rPr>
              <a:t>Đá vôi</a:t>
            </a:r>
          </a:p>
        </p:txBody>
      </p:sp>
      <p:sp>
        <p:nvSpPr>
          <p:cNvPr id="96264" name="AutoShape 8"/>
          <p:cNvSpPr>
            <a:spLocks noChangeArrowheads="1"/>
          </p:cNvSpPr>
          <p:nvPr/>
        </p:nvSpPr>
        <p:spPr bwMode="auto">
          <a:xfrm>
            <a:off x="4495800" y="1371600"/>
            <a:ext cx="1600200" cy="609600"/>
          </a:xfrm>
          <a:prstGeom prst="wedgeEllipseCallout">
            <a:avLst>
              <a:gd name="adj1" fmla="val -96329"/>
              <a:gd name="adj2" fmla="val 3828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b="1">
                <a:latin typeface="Times New Roman" pitchFamily="18" charset="0"/>
              </a:rPr>
              <a:t>Đá cuội</a:t>
            </a:r>
          </a:p>
        </p:txBody>
      </p:sp>
    </p:spTree>
    <p:extLst>
      <p:ext uri="{BB962C8B-B14F-4D97-AF65-F5344CB8AC3E}">
        <p14:creationId xmlns:p14="http://schemas.microsoft.com/office/powerpoint/2010/main" val="2797601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randombar(horizontal)">
                                      <p:cBhvr>
                                        <p:cTn id="7" dur="5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6259"/>
                                        </p:tgtEl>
                                        <p:attrNameLst>
                                          <p:attrName>style.visibility</p:attrName>
                                        </p:attrNameLst>
                                      </p:cBhvr>
                                      <p:to>
                                        <p:strVal val="visible"/>
                                      </p:to>
                                    </p:set>
                                    <p:animEffect transition="in" filter="randombar(horizontal)">
                                      <p:cBhvr>
                                        <p:cTn id="12" dur="500"/>
                                        <p:tgtEl>
                                          <p:spTgt spid="962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6263"/>
                                        </p:tgtEl>
                                        <p:attrNameLst>
                                          <p:attrName>style.visibility</p:attrName>
                                        </p:attrNameLst>
                                      </p:cBhvr>
                                      <p:to>
                                        <p:strVal val="visible"/>
                                      </p:to>
                                    </p:set>
                                    <p:animEffect transition="in" filter="diamond(in)">
                                      <p:cBhvr>
                                        <p:cTn id="17" dur="2000"/>
                                        <p:tgtEl>
                                          <p:spTgt spid="96263"/>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96264"/>
                                        </p:tgtEl>
                                        <p:attrNameLst>
                                          <p:attrName>style.visibility</p:attrName>
                                        </p:attrNameLst>
                                      </p:cBhvr>
                                      <p:to>
                                        <p:strVal val="visible"/>
                                      </p:to>
                                    </p:set>
                                    <p:animEffect transition="in" filter="diamond(in)">
                                      <p:cBhvr>
                                        <p:cTn id="20" dur="2000"/>
                                        <p:tgtEl>
                                          <p:spTgt spid="9626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6260"/>
                                        </p:tgtEl>
                                        <p:attrNameLst>
                                          <p:attrName>style.visibility</p:attrName>
                                        </p:attrNameLst>
                                      </p:cBhvr>
                                      <p:to>
                                        <p:strVal val="visible"/>
                                      </p:to>
                                    </p:set>
                                    <p:animEffect transition="in" filter="randombar(horizontal)">
                                      <p:cBhvr>
                                        <p:cTn id="25" dur="500"/>
                                        <p:tgtEl>
                                          <p:spTgt spid="9626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xit" presetSubtype="26" fill="hold" grpId="1" nodeType="clickEffect">
                                  <p:stCondLst>
                                    <p:cond delay="0"/>
                                  </p:stCondLst>
                                  <p:childTnLst>
                                    <p:animEffect transition="out" filter="barn(inHorizontal)">
                                      <p:cBhvr>
                                        <p:cTn id="29" dur="500"/>
                                        <p:tgtEl>
                                          <p:spTgt spid="96263"/>
                                        </p:tgtEl>
                                      </p:cBhvr>
                                    </p:animEffect>
                                    <p:set>
                                      <p:cBhvr>
                                        <p:cTn id="30" dur="1" fill="hold">
                                          <p:stCondLst>
                                            <p:cond delay="499"/>
                                          </p:stCondLst>
                                        </p:cTn>
                                        <p:tgtEl>
                                          <p:spTgt spid="96263"/>
                                        </p:tgtEl>
                                        <p:attrNameLst>
                                          <p:attrName>style.visibility</p:attrName>
                                        </p:attrNameLst>
                                      </p:cBhvr>
                                      <p:to>
                                        <p:strVal val="hidden"/>
                                      </p:to>
                                    </p:set>
                                  </p:childTnLst>
                                </p:cTn>
                              </p:par>
                              <p:par>
                                <p:cTn id="31" presetID="16" presetClass="exit" presetSubtype="26" fill="hold" grpId="1" nodeType="withEffect">
                                  <p:stCondLst>
                                    <p:cond delay="0"/>
                                  </p:stCondLst>
                                  <p:childTnLst>
                                    <p:animEffect transition="out" filter="barn(inHorizontal)">
                                      <p:cBhvr>
                                        <p:cTn id="32" dur="500"/>
                                        <p:tgtEl>
                                          <p:spTgt spid="96264"/>
                                        </p:tgtEl>
                                      </p:cBhvr>
                                    </p:animEffect>
                                    <p:set>
                                      <p:cBhvr>
                                        <p:cTn id="33" dur="1" fill="hold">
                                          <p:stCondLst>
                                            <p:cond delay="499"/>
                                          </p:stCondLst>
                                        </p:cTn>
                                        <p:tgtEl>
                                          <p:spTgt spid="96264"/>
                                        </p:tgtEl>
                                        <p:attrNameLst>
                                          <p:attrName>style.visibility</p:attrName>
                                        </p:attrNameLst>
                                      </p:cBhvr>
                                      <p:to>
                                        <p:strVal val="hidden"/>
                                      </p:to>
                                    </p:set>
                                  </p:childTnLst>
                                </p:cTn>
                              </p:par>
                              <p:par>
                                <p:cTn id="34" presetID="56" presetClass="path" presetSubtype="0" accel="50000" decel="50000" fill="hold" nodeType="withEffect">
                                  <p:stCondLst>
                                    <p:cond delay="0"/>
                                  </p:stCondLst>
                                  <p:childTnLst>
                                    <p:animMotion origin="layout" path="M -1.66667E-6 4.44444E-6 L 0.10521 0.15 " pathEditMode="relative" rAng="0" ptsTypes="AA">
                                      <p:cBhvr>
                                        <p:cTn id="35" dur="2000" fill="hold"/>
                                        <p:tgtEl>
                                          <p:spTgt spid="96259"/>
                                        </p:tgtEl>
                                        <p:attrNameLst>
                                          <p:attrName>ppt_x</p:attrName>
                                          <p:attrName>ppt_y</p:attrName>
                                        </p:attrNameLst>
                                      </p:cBhvr>
                                      <p:rCtr x="5260" y="7500"/>
                                    </p:animMotion>
                                  </p:childTnLst>
                                </p:cTn>
                              </p:par>
                              <p:par>
                                <p:cTn id="36" presetID="56" presetClass="path" presetSubtype="0" accel="50000" decel="50000" fill="hold" nodeType="withEffect">
                                  <p:stCondLst>
                                    <p:cond delay="0"/>
                                  </p:stCondLst>
                                  <p:childTnLst>
                                    <p:animMotion origin="layout" path="M -3.33333E-6 -3.33333E-6 L 0.09584 -0.13055 " pathEditMode="relative" rAng="0" ptsTypes="AA">
                                      <p:cBhvr>
                                        <p:cTn id="37" dur="2000" fill="hold"/>
                                        <p:tgtEl>
                                          <p:spTgt spid="96258"/>
                                        </p:tgtEl>
                                        <p:attrNameLst>
                                          <p:attrName>ppt_x</p:attrName>
                                          <p:attrName>ppt_y</p:attrName>
                                        </p:attrNameLst>
                                      </p:cBhvr>
                                      <p:rCtr x="4792" y="-6528"/>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0.04305 0.14351 L 0.28368 0.15115 L -0.04062 0.15277 L 0.28021 0.14351 L -0.06979 0.16041 L 0.25695 0.13726 L -0.06979 0.14189 L 0.25938 0.13263 L -0.0651 0.15115 L 0.25695 0.15115 L -0.05347 0.15115 L 0.26979 0.14814 " pathEditMode="relative" rAng="0" ptsTypes="AAAAAAAAAAAA">
                                      <p:cBhvr>
                                        <p:cTn id="41" dur="2000" fill="hold"/>
                                        <p:tgtEl>
                                          <p:spTgt spid="96259"/>
                                        </p:tgtEl>
                                        <p:attrNameLst>
                                          <p:attrName>ppt_x</p:attrName>
                                          <p:attrName>ppt_y</p:attrName>
                                        </p:attrNameLst>
                                      </p:cBhvr>
                                      <p:rCtr x="15000" y="301"/>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xit" presetSubtype="10" fill="hold" nodeType="clickEffect">
                                  <p:stCondLst>
                                    <p:cond delay="0"/>
                                  </p:stCondLst>
                                  <p:childTnLst>
                                    <p:animEffect transition="out" filter="randombar(horizontal)">
                                      <p:cBhvr>
                                        <p:cTn id="45" dur="500"/>
                                        <p:tgtEl>
                                          <p:spTgt spid="96259"/>
                                        </p:tgtEl>
                                      </p:cBhvr>
                                    </p:animEffect>
                                    <p:set>
                                      <p:cBhvr>
                                        <p:cTn id="46" dur="1" fill="hold">
                                          <p:stCondLst>
                                            <p:cond delay="499"/>
                                          </p:stCondLst>
                                        </p:cTn>
                                        <p:tgtEl>
                                          <p:spTgt spid="96259"/>
                                        </p:tgtEl>
                                        <p:attrNameLst>
                                          <p:attrName>style.visibility</p:attrName>
                                        </p:attrNameLst>
                                      </p:cBhvr>
                                      <p:to>
                                        <p:strVal val="hidden"/>
                                      </p:to>
                                    </p:set>
                                  </p:childTnLst>
                                </p:cTn>
                              </p:par>
                              <p:par>
                                <p:cTn id="47" presetID="14" presetClass="exit" presetSubtype="10" fill="hold" nodeType="withEffect">
                                  <p:stCondLst>
                                    <p:cond delay="0"/>
                                  </p:stCondLst>
                                  <p:childTnLst>
                                    <p:animEffect transition="out" filter="randombar(horizontal)">
                                      <p:cBhvr>
                                        <p:cTn id="48" dur="500"/>
                                        <p:tgtEl>
                                          <p:spTgt spid="96258"/>
                                        </p:tgtEl>
                                      </p:cBhvr>
                                    </p:animEffect>
                                    <p:set>
                                      <p:cBhvr>
                                        <p:cTn id="49" dur="1" fill="hold">
                                          <p:stCondLst>
                                            <p:cond delay="499"/>
                                          </p:stCondLst>
                                        </p:cTn>
                                        <p:tgtEl>
                                          <p:spTgt spid="96258"/>
                                        </p:tgtEl>
                                        <p:attrNameLst>
                                          <p:attrName>style.visibility</p:attrName>
                                        </p:attrNameLst>
                                      </p:cBhvr>
                                      <p:to>
                                        <p:strVal val="hidden"/>
                                      </p:to>
                                    </p:set>
                                  </p:childTnLst>
                                </p:cTn>
                              </p:par>
                              <p:par>
                                <p:cTn id="50" presetID="18" presetClass="entr" presetSubtype="12" fill="hold" nodeType="withEffect">
                                  <p:stCondLst>
                                    <p:cond delay="0"/>
                                  </p:stCondLst>
                                  <p:childTnLst>
                                    <p:set>
                                      <p:cBhvr>
                                        <p:cTn id="51" dur="1" fill="hold">
                                          <p:stCondLst>
                                            <p:cond delay="0"/>
                                          </p:stCondLst>
                                        </p:cTn>
                                        <p:tgtEl>
                                          <p:spTgt spid="96261"/>
                                        </p:tgtEl>
                                        <p:attrNameLst>
                                          <p:attrName>style.visibility</p:attrName>
                                        </p:attrNameLst>
                                      </p:cBhvr>
                                      <p:to>
                                        <p:strVal val="visible"/>
                                      </p:to>
                                    </p:set>
                                    <p:animEffect transition="in" filter="strips(downLeft)">
                                      <p:cBhvr>
                                        <p:cTn id="52" dur="500"/>
                                        <p:tgtEl>
                                          <p:spTgt spid="9626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96262"/>
                                        </p:tgtEl>
                                        <p:attrNameLst>
                                          <p:attrName>style.visibility</p:attrName>
                                        </p:attrNameLst>
                                      </p:cBhvr>
                                      <p:to>
                                        <p:strVal val="visible"/>
                                      </p:to>
                                    </p:set>
                                    <p:animEffect transition="in" filter="wheel(4)">
                                      <p:cBhvr>
                                        <p:cTn id="57" dur="2000"/>
                                        <p:tgtEl>
                                          <p:spTgt spid="96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2" grpId="0" animBg="1"/>
      <p:bldP spid="96263" grpId="0" animBg="1"/>
      <p:bldP spid="96263" grpId="1" animBg="1"/>
      <p:bldP spid="96264" grpId="0" animBg="1"/>
      <p:bldP spid="9626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0424" name="WordArt 9"/>
          <p:cNvSpPr>
            <a:spLocks noChangeArrowheads="1" noChangeShapeType="1" noTextEdit="1"/>
          </p:cNvSpPr>
          <p:nvPr/>
        </p:nvSpPr>
        <p:spPr bwMode="auto">
          <a:xfrm>
            <a:off x="3276600" y="381000"/>
            <a:ext cx="2962275" cy="685800"/>
          </a:xfrm>
          <a:prstGeom prst="rect">
            <a:avLst/>
          </a:prstGeom>
        </p:spPr>
        <p:txBody>
          <a:bodyPr wrap="none" fromWordArt="1">
            <a:prstTxWarp prst="textPlain">
              <a:avLst>
                <a:gd name="adj" fmla="val 50000"/>
              </a:avLst>
            </a:prstTxWarp>
          </a:bodyPr>
          <a:lstStyle/>
          <a:p>
            <a:pPr algn="ctr"/>
            <a:r>
              <a:rPr lang="en-US" sz="2400" kern="10" dirty="0">
                <a:ln w="12700">
                  <a:solidFill>
                    <a:srgbClr val="FF0000"/>
                  </a:solidFill>
                  <a:round/>
                  <a:headEnd/>
                  <a:tailEnd/>
                </a:ln>
                <a:solidFill>
                  <a:srgbClr val="FF0000"/>
                </a:solidFill>
                <a:effectLst>
                  <a:outerShdw dist="35921" dir="2700000" algn="ctr" rotWithShape="0">
                    <a:srgbClr val="C0C0C0">
                      <a:alpha val="50000"/>
                    </a:srgbClr>
                  </a:outerShdw>
                </a:effectLst>
                <a:latin typeface="Times New Roman"/>
                <a:cs typeface="Times New Roman"/>
              </a:rPr>
              <a:t>KHOA HỌC </a:t>
            </a:r>
          </a:p>
        </p:txBody>
      </p:sp>
      <p:sp>
        <p:nvSpPr>
          <p:cNvPr id="60428" name="Text Box 10"/>
          <p:cNvSpPr txBox="1">
            <a:spLocks noChangeArrowheads="1"/>
          </p:cNvSpPr>
          <p:nvPr/>
        </p:nvSpPr>
        <p:spPr bwMode="auto">
          <a:xfrm>
            <a:off x="1600200" y="1371600"/>
            <a:ext cx="60198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26</a:t>
            </a:r>
            <a:endParaRPr lang="en-US" sz="3200" b="1" dirty="0">
              <a:solidFill>
                <a:srgbClr val="FF0000"/>
              </a:solidFill>
              <a:latin typeface=".VnMystical" pitchFamily="34" charset="0"/>
            </a:endParaRPr>
          </a:p>
          <a:p>
            <a:pPr algn="ctr">
              <a:spcBef>
                <a:spcPct val="50000"/>
              </a:spcBef>
            </a:pPr>
            <a:r>
              <a:rPr lang="en-US" sz="3200" b="1" dirty="0">
                <a:solidFill>
                  <a:srgbClr val="FF0000"/>
                </a:solidFill>
                <a:latin typeface="Times New Roman" pitchFamily="18" charset="0"/>
              </a:rPr>
              <a:t>ĐÁ VÔI</a:t>
            </a:r>
            <a:endParaRPr lang="en-US" sz="3200" dirty="0">
              <a:solidFill>
                <a:srgbClr val="FF0000"/>
              </a:solidFill>
              <a:latin typeface="Times New Roman" pitchFamily="18" charset="0"/>
            </a:endParaRPr>
          </a:p>
        </p:txBody>
      </p:sp>
      <p:pic>
        <p:nvPicPr>
          <p:cNvPr id="131083" name="Picture 6" descr="Ear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121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5" name="Dong%20Mau%20Lac%20Hong%20-%20Xuan%20Mai.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41515"/>
      </p:ext>
    </p:extLst>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55099" fill="hold"/>
                                        <p:tgtEl>
                                          <p:spTgt spid="131085"/>
                                        </p:tgtEl>
                                      </p:cBhvr>
                                    </p:cmd>
                                  </p:childTnLst>
                                </p:cTn>
                              </p:par>
                              <p:par>
                                <p:cTn id="7" presetID="2" presetClass="entr" presetSubtype="4" repeatCount="5000" fill="hold" grpId="0" nodeType="withEffect">
                                  <p:stCondLst>
                                    <p:cond delay="0"/>
                                  </p:stCondLst>
                                  <p:childTnLst>
                                    <p:set>
                                      <p:cBhvr>
                                        <p:cTn id="8" dur="1" fill="hold">
                                          <p:stCondLst>
                                            <p:cond delay="0"/>
                                          </p:stCondLst>
                                        </p:cTn>
                                        <p:tgtEl>
                                          <p:spTgt spid="60424"/>
                                        </p:tgtEl>
                                        <p:attrNameLst>
                                          <p:attrName>style.visibility</p:attrName>
                                        </p:attrNameLst>
                                      </p:cBhvr>
                                      <p:to>
                                        <p:strVal val="visible"/>
                                      </p:to>
                                    </p:set>
                                    <p:anim calcmode="lin" valueType="num">
                                      <p:cBhvr additive="base">
                                        <p:cTn id="9" dur="3000" fill="hold"/>
                                        <p:tgtEl>
                                          <p:spTgt spid="60424"/>
                                        </p:tgtEl>
                                        <p:attrNameLst>
                                          <p:attrName>ppt_x</p:attrName>
                                        </p:attrNameLst>
                                      </p:cBhvr>
                                      <p:tavLst>
                                        <p:tav tm="0">
                                          <p:val>
                                            <p:strVal val="#ppt_x"/>
                                          </p:val>
                                        </p:tav>
                                        <p:tav tm="100000">
                                          <p:val>
                                            <p:strVal val="#ppt_x"/>
                                          </p:val>
                                        </p:tav>
                                      </p:tavLst>
                                    </p:anim>
                                    <p:anim calcmode="lin" valueType="num">
                                      <p:cBhvr additive="base">
                                        <p:cTn id="10" dur="3000" fill="hold"/>
                                        <p:tgtEl>
                                          <p:spTgt spid="604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3" name="camera.wav"/>
                                        </p:tgtEl>
                                      </p:cMediaNode>
                                    </p:audio>
                                  </p:subTnLst>
                                </p:cTn>
                              </p:par>
                              <p:par>
                                <p:cTn id="11" presetID="53" presetClass="entr" presetSubtype="0" repeatCount="5000" fill="hold" grpId="1" nodeType="withEffect">
                                  <p:stCondLst>
                                    <p:cond delay="0"/>
                                  </p:stCondLst>
                                  <p:childTnLst>
                                    <p:set>
                                      <p:cBhvr>
                                        <p:cTn id="12" dur="1" fill="hold">
                                          <p:stCondLst>
                                            <p:cond delay="0"/>
                                          </p:stCondLst>
                                        </p:cTn>
                                        <p:tgtEl>
                                          <p:spTgt spid="60424"/>
                                        </p:tgtEl>
                                        <p:attrNameLst>
                                          <p:attrName>style.visibility</p:attrName>
                                        </p:attrNameLst>
                                      </p:cBhvr>
                                      <p:to>
                                        <p:strVal val="visible"/>
                                      </p:to>
                                    </p:set>
                                    <p:anim calcmode="lin" valueType="num">
                                      <p:cBhvr>
                                        <p:cTn id="13" dur="5000" fill="hold"/>
                                        <p:tgtEl>
                                          <p:spTgt spid="60424"/>
                                        </p:tgtEl>
                                        <p:attrNameLst>
                                          <p:attrName>ppt_w</p:attrName>
                                        </p:attrNameLst>
                                      </p:cBhvr>
                                      <p:tavLst>
                                        <p:tav tm="0">
                                          <p:val>
                                            <p:fltVal val="0"/>
                                          </p:val>
                                        </p:tav>
                                        <p:tav tm="100000">
                                          <p:val>
                                            <p:strVal val="#ppt_w"/>
                                          </p:val>
                                        </p:tav>
                                      </p:tavLst>
                                    </p:anim>
                                    <p:anim calcmode="lin" valueType="num">
                                      <p:cBhvr>
                                        <p:cTn id="14" dur="5000" fill="hold"/>
                                        <p:tgtEl>
                                          <p:spTgt spid="60424"/>
                                        </p:tgtEl>
                                        <p:attrNameLst>
                                          <p:attrName>ppt_h</p:attrName>
                                        </p:attrNameLst>
                                      </p:cBhvr>
                                      <p:tavLst>
                                        <p:tav tm="0">
                                          <p:val>
                                            <p:fltVal val="0"/>
                                          </p:val>
                                        </p:tav>
                                        <p:tav tm="100000">
                                          <p:val>
                                            <p:strVal val="#ppt_h"/>
                                          </p:val>
                                        </p:tav>
                                      </p:tavLst>
                                    </p:anim>
                                    <p:animEffect transition="in" filter="fade">
                                      <p:cBhvr>
                                        <p:cTn id="15" dur="5000"/>
                                        <p:tgtEl>
                                          <p:spTgt spid="60424"/>
                                        </p:tgtEl>
                                      </p:cBhvr>
                                    </p:animEffect>
                                  </p:childTnLst>
                                </p:cTn>
                              </p:par>
                              <p:par>
                                <p:cTn id="16" presetID="31" presetClass="entr" presetSubtype="0" repeatCount="10000" fill="hold" grpId="0" nodeType="withEffect">
                                  <p:stCondLst>
                                    <p:cond delay="0"/>
                                  </p:stCondLst>
                                  <p:iterate type="lt">
                                    <p:tmPct val="5000"/>
                                  </p:iterate>
                                  <p:childTnLst>
                                    <p:set>
                                      <p:cBhvr>
                                        <p:cTn id="17" dur="1" fill="hold">
                                          <p:stCondLst>
                                            <p:cond delay="0"/>
                                          </p:stCondLst>
                                        </p:cTn>
                                        <p:tgtEl>
                                          <p:spTgt spid="60428"/>
                                        </p:tgtEl>
                                        <p:attrNameLst>
                                          <p:attrName>style.visibility</p:attrName>
                                        </p:attrNameLst>
                                      </p:cBhvr>
                                      <p:to>
                                        <p:strVal val="visible"/>
                                      </p:to>
                                    </p:set>
                                    <p:anim calcmode="lin" valueType="num">
                                      <p:cBhvr>
                                        <p:cTn id="18" dur="1000" fill="hold"/>
                                        <p:tgtEl>
                                          <p:spTgt spid="60428"/>
                                        </p:tgtEl>
                                        <p:attrNameLst>
                                          <p:attrName>ppt_w</p:attrName>
                                        </p:attrNameLst>
                                      </p:cBhvr>
                                      <p:tavLst>
                                        <p:tav tm="0">
                                          <p:val>
                                            <p:fltVal val="0"/>
                                          </p:val>
                                        </p:tav>
                                        <p:tav tm="100000">
                                          <p:val>
                                            <p:strVal val="#ppt_w"/>
                                          </p:val>
                                        </p:tav>
                                      </p:tavLst>
                                    </p:anim>
                                    <p:anim calcmode="lin" valueType="num">
                                      <p:cBhvr>
                                        <p:cTn id="19" dur="1000" fill="hold"/>
                                        <p:tgtEl>
                                          <p:spTgt spid="60428"/>
                                        </p:tgtEl>
                                        <p:attrNameLst>
                                          <p:attrName>ppt_h</p:attrName>
                                        </p:attrNameLst>
                                      </p:cBhvr>
                                      <p:tavLst>
                                        <p:tav tm="0">
                                          <p:val>
                                            <p:fltVal val="0"/>
                                          </p:val>
                                        </p:tav>
                                        <p:tav tm="100000">
                                          <p:val>
                                            <p:strVal val="#ppt_h"/>
                                          </p:val>
                                        </p:tav>
                                      </p:tavLst>
                                    </p:anim>
                                    <p:anim calcmode="lin" valueType="num">
                                      <p:cBhvr>
                                        <p:cTn id="20" dur="1000" fill="hold"/>
                                        <p:tgtEl>
                                          <p:spTgt spid="60428"/>
                                        </p:tgtEl>
                                        <p:attrNameLst>
                                          <p:attrName>style.rotation</p:attrName>
                                        </p:attrNameLst>
                                      </p:cBhvr>
                                      <p:tavLst>
                                        <p:tav tm="0">
                                          <p:val>
                                            <p:fltVal val="90"/>
                                          </p:val>
                                        </p:tav>
                                        <p:tav tm="100000">
                                          <p:val>
                                            <p:fltVal val="0"/>
                                          </p:val>
                                        </p:tav>
                                      </p:tavLst>
                                    </p:anim>
                                    <p:animEffect transition="in" filter="fade">
                                      <p:cBhvr>
                                        <p:cTn id="21" dur="10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31085"/>
                </p:tgtEl>
              </p:cMediaNode>
            </p:audio>
          </p:childTnLst>
        </p:cTn>
      </p:par>
    </p:tnLst>
    <p:bldLst>
      <p:bldP spid="60424" grpId="0"/>
      <p:bldP spid="60424" grpId="1"/>
      <p:bldP spid="6042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9354" name="Group 26"/>
          <p:cNvGraphicFramePr>
            <a:graphicFrameLocks noGrp="1"/>
          </p:cNvGraphicFramePr>
          <p:nvPr/>
        </p:nvGraphicFramePr>
        <p:xfrm>
          <a:off x="152400" y="133350"/>
          <a:ext cx="8763000" cy="6286500"/>
        </p:xfrm>
        <a:graphic>
          <a:graphicData uri="http://schemas.openxmlformats.org/drawingml/2006/table">
            <a:tbl>
              <a:tblPr/>
              <a:tblGrid>
                <a:gridCol w="2057400"/>
                <a:gridCol w="4114800"/>
                <a:gridCol w="2590800"/>
              </a:tblGrid>
              <a:tr h="777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rPr>
                        <a:t>Thí</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nghiệm</a:t>
                      </a:r>
                      <a:endParaRPr kumimoji="0" lang="en-US" sz="28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Mô tả hiện tượng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Kết luận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67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VnTime" pitchFamily="34" charset="0"/>
                        </a:rPr>
                        <a:t>1. </a:t>
                      </a:r>
                      <a:r>
                        <a:rPr kumimoji="0" lang="en-US" sz="2800" b="1" i="0" u="none" strike="noStrike" cap="none" normalizeH="0" baseline="0" smtClean="0">
                          <a:ln>
                            <a:noFill/>
                          </a:ln>
                          <a:solidFill>
                            <a:schemeClr val="tx1"/>
                          </a:solidFill>
                          <a:effectLst/>
                          <a:latin typeface="Times New Roman" pitchFamily="18" charset="0"/>
                        </a:rPr>
                        <a:t>Cọ xát một hòn đá vôi vào một hòn đá cuội</a:t>
                      </a:r>
                      <a:endParaRPr kumimoji="0" lang="en-US" sz="2800" b="1" i="0" u="none" strike="noStrike" cap="none" normalizeH="0" baseline="0" smtClean="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18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348" name="Rectangle 20"/>
          <p:cNvSpPr>
            <a:spLocks noChangeArrowheads="1"/>
          </p:cNvSpPr>
          <p:nvPr/>
        </p:nvSpPr>
        <p:spPr bwMode="auto">
          <a:xfrm>
            <a:off x="2324100" y="990600"/>
            <a:ext cx="4000500" cy="2057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1" dirty="0">
              <a:latin typeface=".VnTime" pitchFamily="34" charset="0"/>
            </a:endParaRPr>
          </a:p>
          <a:p>
            <a:pPr algn="ctr" eaLnBrk="0" hangingPunct="0"/>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Trên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mặt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vôi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chỗ</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cọ</a:t>
            </a:r>
            <a:endParaRPr lang="en-US" sz="2400" b="1" dirty="0">
              <a:solidFill>
                <a:schemeClr val="tx2"/>
              </a:solidFill>
              <a:latin typeface="Times New Roman" pitchFamily="18" charset="0"/>
            </a:endParaRPr>
          </a:p>
          <a:p>
            <a:pPr algn="ctr" eaLnBrk="0" hangingPunct="0"/>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xát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vào</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cuội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bị</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mài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mòn</a:t>
            </a:r>
            <a:r>
              <a:rPr lang="en-US" sz="2400" b="1" dirty="0">
                <a:solidFill>
                  <a:schemeClr val="tx2"/>
                </a:solidFill>
                <a:latin typeface="Times New Roman" pitchFamily="18" charset="0"/>
              </a:rPr>
              <a:t>.</a:t>
            </a:r>
          </a:p>
          <a:p>
            <a:pPr algn="ctr" eaLnBrk="0" hangingPunct="0"/>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Trên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mặt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cuội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chỗ</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cọ</a:t>
            </a:r>
            <a:r>
              <a:rPr lang="en-US" sz="2400" b="1" dirty="0">
                <a:solidFill>
                  <a:schemeClr val="tx2"/>
                </a:solidFill>
                <a:latin typeface="Times New Roman" pitchFamily="18" charset="0"/>
              </a:rPr>
              <a:t> </a:t>
            </a:r>
          </a:p>
          <a:p>
            <a:pPr algn="ctr" eaLnBrk="0" hangingPunct="0"/>
            <a:r>
              <a:rPr lang="en-US" sz="2400" b="1" dirty="0" err="1">
                <a:solidFill>
                  <a:schemeClr val="tx2"/>
                </a:solidFill>
                <a:latin typeface="Times New Roman" pitchFamily="18" charset="0"/>
              </a:rPr>
              <a:t>xát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vào</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vôi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có</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màu</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trắng</a:t>
            </a:r>
            <a:r>
              <a:rPr lang="en-US" sz="2400" b="1" dirty="0">
                <a:solidFill>
                  <a:schemeClr val="tx2"/>
                </a:solidFill>
                <a:latin typeface="Times New Roman" pitchFamily="18" charset="0"/>
              </a:rPr>
              <a:t> </a:t>
            </a:r>
          </a:p>
          <a:p>
            <a:pPr algn="ctr" eaLnBrk="0" hangingPunct="0"/>
            <a:r>
              <a:rPr lang="en-US" sz="2400" b="1" dirty="0">
                <a:solidFill>
                  <a:schemeClr val="tx2"/>
                </a:solidFill>
                <a:latin typeface="Times New Roman" pitchFamily="18" charset="0"/>
              </a:rPr>
              <a:t>do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vôi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vụn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ra</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dính</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vào</a:t>
            </a:r>
            <a:r>
              <a:rPr lang="en-US" sz="2400" b="1" dirty="0">
                <a:solidFill>
                  <a:schemeClr val="tx2"/>
                </a:solidFill>
                <a:latin typeface="Times New Roman" pitchFamily="18" charset="0"/>
              </a:rPr>
              <a:t>.</a:t>
            </a:r>
          </a:p>
          <a:p>
            <a:pPr algn="ctr">
              <a:spcBef>
                <a:spcPct val="20000"/>
              </a:spcBef>
              <a:buClr>
                <a:schemeClr val="accent1"/>
              </a:buClr>
              <a:buFontTx/>
              <a:buChar char="-"/>
            </a:pPr>
            <a:endParaRPr lang="en-US" sz="2400" dirty="0">
              <a:solidFill>
                <a:schemeClr val="tx2"/>
              </a:solidFill>
              <a:latin typeface="Times New Roman" pitchFamily="18" charset="0"/>
            </a:endParaRPr>
          </a:p>
        </p:txBody>
      </p:sp>
      <p:sp>
        <p:nvSpPr>
          <p:cNvPr id="99349" name="Rectangle 21"/>
          <p:cNvSpPr>
            <a:spLocks noChangeArrowheads="1"/>
          </p:cNvSpPr>
          <p:nvPr/>
        </p:nvSpPr>
        <p:spPr bwMode="auto">
          <a:xfrm>
            <a:off x="6324600" y="895350"/>
            <a:ext cx="2514600" cy="20002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vôi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mềm</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hơn</a:t>
            </a:r>
            <a:r>
              <a:rPr lang="en-US" sz="2400" b="1" dirty="0">
                <a:solidFill>
                  <a:schemeClr val="tx2"/>
                </a:solidFill>
                <a:latin typeface="Times New Roman" pitchFamily="18" charset="0"/>
              </a:rPr>
              <a:t> </a:t>
            </a:r>
          </a:p>
          <a:p>
            <a:pPr algn="ctr" eaLnBrk="0" hangingPunct="0"/>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cuội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cuội</a:t>
            </a:r>
            <a:r>
              <a:rPr lang="en-US" sz="2400" b="1" dirty="0">
                <a:solidFill>
                  <a:schemeClr val="tx2"/>
                </a:solidFill>
                <a:latin typeface="Times New Roman" pitchFamily="18" charset="0"/>
              </a:rPr>
              <a:t> </a:t>
            </a:r>
          </a:p>
          <a:p>
            <a:pPr algn="ctr" eaLnBrk="0" hangingPunct="0"/>
            <a:r>
              <a:rPr lang="en-US" sz="2400" b="1" dirty="0" err="1">
                <a:solidFill>
                  <a:schemeClr val="tx2"/>
                </a:solidFill>
                <a:latin typeface="Times New Roman" pitchFamily="18" charset="0"/>
              </a:rPr>
              <a:t>cứng</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hơn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vôi</a:t>
            </a:r>
            <a:r>
              <a:rPr lang="en-US" sz="2400" b="1" dirty="0">
                <a:solidFill>
                  <a:schemeClr val="tx2"/>
                </a:solidFill>
                <a:latin typeface="Times New Roman" pitchFamily="18" charset="0"/>
              </a:rPr>
              <a:t>)</a:t>
            </a:r>
          </a:p>
        </p:txBody>
      </p:sp>
      <p:sp>
        <p:nvSpPr>
          <p:cNvPr id="99362" name="Text Box 34"/>
          <p:cNvSpPr txBox="1">
            <a:spLocks noChangeArrowheads="1"/>
          </p:cNvSpPr>
          <p:nvPr/>
        </p:nvSpPr>
        <p:spPr bwMode="auto">
          <a:xfrm>
            <a:off x="152400" y="3352800"/>
            <a:ext cx="1981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latin typeface="Times New Roman" pitchFamily="18" charset="0"/>
              </a:rPr>
              <a:t>Nhỏ vài giọt giấm thật chua (hoặc a-xít loãng) lên một hòn đávôi và hòn đá cuội</a:t>
            </a:r>
          </a:p>
        </p:txBody>
      </p:sp>
    </p:spTree>
    <p:extLst>
      <p:ext uri="{BB962C8B-B14F-4D97-AF65-F5344CB8AC3E}">
        <p14:creationId xmlns:p14="http://schemas.microsoft.com/office/powerpoint/2010/main" val="1502353710"/>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9348"/>
                                        </p:tgtEl>
                                        <p:attrNameLst>
                                          <p:attrName>style.visibility</p:attrName>
                                        </p:attrNameLst>
                                      </p:cBhvr>
                                      <p:to>
                                        <p:strVal val="visible"/>
                                      </p:to>
                                    </p:set>
                                    <p:anim calcmode="lin" valueType="num">
                                      <p:cBhvr>
                                        <p:cTn id="7" dur="1000" fill="hold"/>
                                        <p:tgtEl>
                                          <p:spTgt spid="99348"/>
                                        </p:tgtEl>
                                        <p:attrNameLst>
                                          <p:attrName>ppt_w</p:attrName>
                                        </p:attrNameLst>
                                      </p:cBhvr>
                                      <p:tavLst>
                                        <p:tav tm="0">
                                          <p:val>
                                            <p:strVal val="#ppt_w*0.70"/>
                                          </p:val>
                                        </p:tav>
                                        <p:tav tm="100000">
                                          <p:val>
                                            <p:strVal val="#ppt_w"/>
                                          </p:val>
                                        </p:tav>
                                      </p:tavLst>
                                    </p:anim>
                                    <p:anim calcmode="lin" valueType="num">
                                      <p:cBhvr>
                                        <p:cTn id="8" dur="1000" fill="hold"/>
                                        <p:tgtEl>
                                          <p:spTgt spid="99348"/>
                                        </p:tgtEl>
                                        <p:attrNameLst>
                                          <p:attrName>ppt_h</p:attrName>
                                        </p:attrNameLst>
                                      </p:cBhvr>
                                      <p:tavLst>
                                        <p:tav tm="0">
                                          <p:val>
                                            <p:strVal val="#ppt_h"/>
                                          </p:val>
                                        </p:tav>
                                        <p:tav tm="100000">
                                          <p:val>
                                            <p:strVal val="#ppt_h"/>
                                          </p:val>
                                        </p:tav>
                                      </p:tavLst>
                                    </p:anim>
                                    <p:animEffect transition="in" filter="fade">
                                      <p:cBhvr>
                                        <p:cTn id="9" dur="1000"/>
                                        <p:tgtEl>
                                          <p:spTgt spid="993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9349"/>
                                        </p:tgtEl>
                                        <p:attrNameLst>
                                          <p:attrName>style.visibility</p:attrName>
                                        </p:attrNameLst>
                                      </p:cBhvr>
                                      <p:to>
                                        <p:strVal val="visible"/>
                                      </p:to>
                                    </p:set>
                                    <p:anim calcmode="lin" valueType="num">
                                      <p:cBhvr>
                                        <p:cTn id="14" dur="1000" fill="hold"/>
                                        <p:tgtEl>
                                          <p:spTgt spid="99349"/>
                                        </p:tgtEl>
                                        <p:attrNameLst>
                                          <p:attrName>ppt_w</p:attrName>
                                        </p:attrNameLst>
                                      </p:cBhvr>
                                      <p:tavLst>
                                        <p:tav tm="0">
                                          <p:val>
                                            <p:strVal val="#ppt_w*0.70"/>
                                          </p:val>
                                        </p:tav>
                                        <p:tav tm="100000">
                                          <p:val>
                                            <p:strVal val="#ppt_w"/>
                                          </p:val>
                                        </p:tav>
                                      </p:tavLst>
                                    </p:anim>
                                    <p:anim calcmode="lin" valueType="num">
                                      <p:cBhvr>
                                        <p:cTn id="15" dur="1000" fill="hold"/>
                                        <p:tgtEl>
                                          <p:spTgt spid="99349"/>
                                        </p:tgtEl>
                                        <p:attrNameLst>
                                          <p:attrName>ppt_h</p:attrName>
                                        </p:attrNameLst>
                                      </p:cBhvr>
                                      <p:tavLst>
                                        <p:tav tm="0">
                                          <p:val>
                                            <p:strVal val="#ppt_h"/>
                                          </p:val>
                                        </p:tav>
                                        <p:tav tm="100000">
                                          <p:val>
                                            <p:strVal val="#ppt_h"/>
                                          </p:val>
                                        </p:tav>
                                      </p:tavLst>
                                    </p:anim>
                                    <p:animEffect transition="in" filter="fade">
                                      <p:cBhvr>
                                        <p:cTn id="16" dur="1000"/>
                                        <p:tgtEl>
                                          <p:spTgt spid="993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99362"/>
                                        </p:tgtEl>
                                        <p:attrNameLst>
                                          <p:attrName>style.visibility</p:attrName>
                                        </p:attrNameLst>
                                      </p:cBhvr>
                                      <p:to>
                                        <p:strVal val="visible"/>
                                      </p:to>
                                    </p:set>
                                    <p:animEffect transition="in" filter="diamond(in)">
                                      <p:cBhvr>
                                        <p:cTn id="21" dur="500"/>
                                        <p:tgtEl>
                                          <p:spTgt spid="9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8" grpId="0" animBg="1"/>
      <p:bldP spid="99349" grpId="0" animBg="1"/>
      <p:bldP spid="993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hotos-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50" y="228600"/>
            <a:ext cx="4343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97283" name="Text Box 3"/>
          <p:cNvSpPr txBox="1">
            <a:spLocks noChangeArrowheads="1"/>
          </p:cNvSpPr>
          <p:nvPr/>
        </p:nvSpPr>
        <p:spPr bwMode="auto">
          <a:xfrm>
            <a:off x="609600" y="5105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Đá vôi</a:t>
            </a:r>
          </a:p>
        </p:txBody>
      </p:sp>
      <p:sp>
        <p:nvSpPr>
          <p:cNvPr id="97284" name="Text Box 4"/>
          <p:cNvSpPr txBox="1">
            <a:spLocks noChangeArrowheads="1"/>
          </p:cNvSpPr>
          <p:nvPr/>
        </p:nvSpPr>
        <p:spPr bwMode="auto">
          <a:xfrm>
            <a:off x="5867400" y="51054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Đá cuội</a:t>
            </a:r>
          </a:p>
        </p:txBody>
      </p:sp>
      <p:sp>
        <p:nvSpPr>
          <p:cNvPr id="97285" name="Text Box 5"/>
          <p:cNvSpPr txBox="1">
            <a:spLocks noChangeArrowheads="1"/>
          </p:cNvSpPr>
          <p:nvPr/>
        </p:nvSpPr>
        <p:spPr bwMode="auto">
          <a:xfrm>
            <a:off x="304800" y="57912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Nhỏ vài giọt dấm thật chua (hoặc a-xít loãng) lên mặt đá vôi và đá cuội, nhận xét hiện tượng</a:t>
            </a:r>
          </a:p>
        </p:txBody>
      </p:sp>
      <p:pic>
        <p:nvPicPr>
          <p:cNvPr id="97286" name="Picture 6" descr="Photos-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572000" cy="4876800"/>
          </a:xfrm>
          <a:prstGeom prst="rect">
            <a:avLst/>
          </a:prstGeom>
          <a:noFill/>
          <a:extLst>
            <a:ext uri="{909E8E84-426E-40DD-AFC4-6F175D3DCCD1}">
              <a14:hiddenFill xmlns:a14="http://schemas.microsoft.com/office/drawing/2010/main">
                <a:solidFill>
                  <a:srgbClr val="FFFFFF"/>
                </a:solidFill>
              </a14:hiddenFill>
            </a:ext>
          </a:extLst>
        </p:spPr>
      </p:pic>
      <p:grpSp>
        <p:nvGrpSpPr>
          <p:cNvPr id="97287" name="Group 7"/>
          <p:cNvGrpSpPr>
            <a:grpSpLocks/>
          </p:cNvGrpSpPr>
          <p:nvPr/>
        </p:nvGrpSpPr>
        <p:grpSpPr bwMode="auto">
          <a:xfrm rot="598731">
            <a:off x="2819400" y="2133600"/>
            <a:ext cx="1219200" cy="1447800"/>
            <a:chOff x="1632" y="1296"/>
            <a:chExt cx="768" cy="912"/>
          </a:xfrm>
        </p:grpSpPr>
        <p:sp>
          <p:nvSpPr>
            <p:cNvPr id="97288" name="AutoShape 8"/>
            <p:cNvSpPr>
              <a:spLocks noChangeArrowheads="1"/>
            </p:cNvSpPr>
            <p:nvPr/>
          </p:nvSpPr>
          <p:spPr bwMode="auto">
            <a:xfrm>
              <a:off x="1632" y="1488"/>
              <a:ext cx="624" cy="720"/>
            </a:xfrm>
            <a:prstGeom prst="cloudCallout">
              <a:avLst>
                <a:gd name="adj1" fmla="val -48079"/>
                <a:gd name="adj2" fmla="val 40972"/>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GB"/>
            </a:p>
          </p:txBody>
        </p:sp>
        <p:sp>
          <p:nvSpPr>
            <p:cNvPr id="97289" name="AutoShape 9"/>
            <p:cNvSpPr>
              <a:spLocks noChangeArrowheads="1"/>
            </p:cNvSpPr>
            <p:nvPr/>
          </p:nvSpPr>
          <p:spPr bwMode="auto">
            <a:xfrm>
              <a:off x="1776" y="1296"/>
              <a:ext cx="624" cy="720"/>
            </a:xfrm>
            <a:prstGeom prst="cloudCallout">
              <a:avLst>
                <a:gd name="adj1" fmla="val -23079"/>
                <a:gd name="adj2" fmla="val 44583"/>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a:solidFill>
                    <a:srgbClr val="FF3300"/>
                  </a:solidFill>
                  <a:latin typeface="Times New Roman" pitchFamily="18" charset="0"/>
                </a:rPr>
                <a:t>Sủi khí</a:t>
              </a:r>
            </a:p>
          </p:txBody>
        </p:sp>
      </p:grpSp>
    </p:spTree>
    <p:extLst>
      <p:ext uri="{BB962C8B-B14F-4D97-AF65-F5344CB8AC3E}">
        <p14:creationId xmlns:p14="http://schemas.microsoft.com/office/powerpoint/2010/main" val="3879554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strips(downLeft)">
                                      <p:cBhvr>
                                        <p:cTn id="7" dur="500"/>
                                        <p:tgtEl>
                                          <p:spTgt spid="97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7282"/>
                                        </p:tgtEl>
                                        <p:attrNameLst>
                                          <p:attrName>style.visibility</p:attrName>
                                        </p:attrNameLst>
                                      </p:cBhvr>
                                      <p:to>
                                        <p:strVal val="visible"/>
                                      </p:to>
                                    </p:set>
                                    <p:animEffect transition="in" filter="randombar(horizontal)">
                                      <p:cBhvr>
                                        <p:cTn id="12" dur="500"/>
                                        <p:tgtEl>
                                          <p:spTgt spid="97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7283"/>
                                        </p:tgtEl>
                                        <p:attrNameLst>
                                          <p:attrName>style.visibility</p:attrName>
                                        </p:attrNameLst>
                                      </p:cBhvr>
                                      <p:to>
                                        <p:strVal val="visible"/>
                                      </p:to>
                                    </p:set>
                                    <p:animEffect transition="in" filter="barn(inHorizontal)">
                                      <p:cBhvr>
                                        <p:cTn id="17" dur="500"/>
                                        <p:tgtEl>
                                          <p:spTgt spid="972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7284"/>
                                        </p:tgtEl>
                                        <p:attrNameLst>
                                          <p:attrName>style.visibility</p:attrName>
                                        </p:attrNameLst>
                                      </p:cBhvr>
                                      <p:to>
                                        <p:strVal val="visible"/>
                                      </p:to>
                                    </p:set>
                                    <p:anim to="" calcmode="lin" valueType="num">
                                      <p:cBhvr>
                                        <p:cTn id="22" dur="1" fill="hold"/>
                                        <p:tgtEl>
                                          <p:spTgt spid="97284"/>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7285"/>
                                        </p:tgtEl>
                                        <p:attrNameLst>
                                          <p:attrName>style.visibility</p:attrName>
                                        </p:attrNameLst>
                                      </p:cBhvr>
                                      <p:to>
                                        <p:strVal val="visible"/>
                                      </p:to>
                                    </p:set>
                                    <p:anim to="" calcmode="lin" valueType="num">
                                      <p:cBhvr>
                                        <p:cTn id="27" dur="1" fill="hold"/>
                                        <p:tgtEl>
                                          <p:spTgt spid="97285"/>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97287"/>
                                        </p:tgtEl>
                                        <p:attrNameLst>
                                          <p:attrName>style.visibility</p:attrName>
                                        </p:attrNameLst>
                                      </p:cBhvr>
                                      <p:to>
                                        <p:strVal val="visible"/>
                                      </p:to>
                                    </p:set>
                                    <p:animEffect transition="in" filter="slide(fromBottom)">
                                      <p:cBhvr>
                                        <p:cTn id="32" dur="500"/>
                                        <p:tgtEl>
                                          <p:spTgt spid="972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nodeType="clickEffect">
                                  <p:stCondLst>
                                    <p:cond delay="0"/>
                                  </p:stCondLst>
                                  <p:childTnLst>
                                    <p:animScale>
                                      <p:cBhvr>
                                        <p:cTn id="36" dur="5000" fill="hold"/>
                                        <p:tgtEl>
                                          <p:spTgt spid="972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P spid="97284" grpId="0"/>
      <p:bldP spid="9728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8306" name="Group 2"/>
          <p:cNvGraphicFramePr>
            <a:graphicFrameLocks noGrp="1"/>
          </p:cNvGraphicFramePr>
          <p:nvPr/>
        </p:nvGraphicFramePr>
        <p:xfrm>
          <a:off x="152400" y="133350"/>
          <a:ext cx="8763000" cy="6409944"/>
        </p:xfrm>
        <a:graphic>
          <a:graphicData uri="http://schemas.openxmlformats.org/drawingml/2006/table">
            <a:tbl>
              <a:tblPr/>
              <a:tblGrid>
                <a:gridCol w="2057400"/>
                <a:gridCol w="4114800"/>
                <a:gridCol w="25908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Thí nghiệm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Mô tả hiện tượng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Kết luận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VnTime" pitchFamily="34" charset="0"/>
                        </a:rPr>
                        <a:t>1. </a:t>
                      </a:r>
                      <a:r>
                        <a:rPr kumimoji="0" lang="en-US" sz="2800" b="1" i="0" u="none" strike="noStrike" cap="none" normalizeH="0" baseline="0" smtClean="0">
                          <a:ln>
                            <a:noFill/>
                          </a:ln>
                          <a:solidFill>
                            <a:schemeClr val="tx1"/>
                          </a:solidFill>
                          <a:effectLst/>
                          <a:latin typeface="Times New Roman" pitchFamily="18" charset="0"/>
                        </a:rPr>
                        <a:t>Cọ xát một hòn đá vôi vào một hòn đá cuội</a:t>
                      </a:r>
                      <a:endParaRPr kumimoji="0" lang="en-US" sz="2800" b="1" i="0" u="none" strike="noStrike" cap="none" normalizeH="0" baseline="0" smtClean="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VnTime" pitchFamily="34" charset="0"/>
                        </a:rPr>
                        <a:t>2. </a:t>
                      </a:r>
                      <a:r>
                        <a:rPr kumimoji="0" lang="en-US" sz="2800" b="1" i="0" u="none" strike="noStrike" cap="none" normalizeH="0" baseline="0" smtClean="0">
                          <a:ln>
                            <a:noFill/>
                          </a:ln>
                          <a:solidFill>
                            <a:schemeClr val="tx1"/>
                          </a:solidFill>
                          <a:effectLst/>
                          <a:latin typeface="Times New Roman" pitchFamily="18" charset="0"/>
                        </a:rPr>
                        <a:t>Nhỏ vài giọt dấm (Hoặc a-xit loãng) lên một hòn đá vôi và một hòn đá cuội.</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24" name="Rectangle 20"/>
          <p:cNvSpPr>
            <a:spLocks noChangeArrowheads="1"/>
          </p:cNvSpPr>
          <p:nvPr/>
        </p:nvSpPr>
        <p:spPr bwMode="auto">
          <a:xfrm>
            <a:off x="2247900" y="838200"/>
            <a:ext cx="4000500" cy="2057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1">
              <a:latin typeface=".VnTime" pitchFamily="34" charset="0"/>
            </a:endParaRPr>
          </a:p>
          <a:p>
            <a:pPr algn="ctr" eaLnBrk="0" hangingPunct="0"/>
            <a:r>
              <a:rPr lang="en-US" sz="2400" b="1">
                <a:latin typeface="Times New Roman" pitchFamily="18" charset="0"/>
              </a:rPr>
              <a:t>- Trên mặt đá vôi, chỗ cọ</a:t>
            </a:r>
          </a:p>
          <a:p>
            <a:pPr algn="ctr" eaLnBrk="0" hangingPunct="0"/>
            <a:r>
              <a:rPr lang="en-US" sz="2400" b="1">
                <a:latin typeface="Times New Roman" pitchFamily="18" charset="0"/>
              </a:rPr>
              <a:t> xát vào đá cuội bị mài mòn.</a:t>
            </a:r>
          </a:p>
          <a:p>
            <a:pPr algn="ctr" eaLnBrk="0" hangingPunct="0"/>
            <a:r>
              <a:rPr lang="en-US" sz="2400" b="1">
                <a:latin typeface="Times New Roman" pitchFamily="18" charset="0"/>
              </a:rPr>
              <a:t>- Trên mặt đá cuội, chỗ cọ </a:t>
            </a:r>
          </a:p>
          <a:p>
            <a:pPr algn="ctr" eaLnBrk="0" hangingPunct="0"/>
            <a:r>
              <a:rPr lang="en-US" sz="2400" b="1">
                <a:latin typeface="Times New Roman" pitchFamily="18" charset="0"/>
              </a:rPr>
              <a:t>xát vào đá vôi có màu trắng </a:t>
            </a:r>
          </a:p>
          <a:p>
            <a:pPr algn="ctr" eaLnBrk="0" hangingPunct="0"/>
            <a:r>
              <a:rPr lang="en-US" sz="2400" b="1">
                <a:latin typeface="Times New Roman" pitchFamily="18" charset="0"/>
              </a:rPr>
              <a:t>do đá vôi vụn ra dính vào.</a:t>
            </a:r>
          </a:p>
          <a:p>
            <a:pPr algn="ctr">
              <a:spcBef>
                <a:spcPct val="20000"/>
              </a:spcBef>
              <a:buClr>
                <a:schemeClr val="accent1"/>
              </a:buClr>
              <a:buFontTx/>
              <a:buChar char="-"/>
            </a:pPr>
            <a:endParaRPr lang="en-US" sz="2400">
              <a:latin typeface="Times New Roman" pitchFamily="18" charset="0"/>
            </a:endParaRPr>
          </a:p>
        </p:txBody>
      </p:sp>
      <p:sp>
        <p:nvSpPr>
          <p:cNvPr id="98325" name="Rectangle 21"/>
          <p:cNvSpPr>
            <a:spLocks noChangeArrowheads="1"/>
          </p:cNvSpPr>
          <p:nvPr/>
        </p:nvSpPr>
        <p:spPr bwMode="auto">
          <a:xfrm>
            <a:off x="6324600" y="895350"/>
            <a:ext cx="2514600" cy="20002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a:latin typeface="Times New Roman" pitchFamily="18" charset="0"/>
              </a:rPr>
              <a:t>Đá vôi mềm hơn </a:t>
            </a:r>
          </a:p>
          <a:p>
            <a:pPr algn="ctr" eaLnBrk="0" hangingPunct="0"/>
            <a:r>
              <a:rPr lang="en-US" sz="2400" b="1">
                <a:latin typeface="Times New Roman" pitchFamily="18" charset="0"/>
              </a:rPr>
              <a:t>đá cuội (đá cuội </a:t>
            </a:r>
          </a:p>
          <a:p>
            <a:pPr algn="ctr" eaLnBrk="0" hangingPunct="0"/>
            <a:r>
              <a:rPr lang="en-US" sz="2400" b="1">
                <a:latin typeface="Times New Roman" pitchFamily="18" charset="0"/>
              </a:rPr>
              <a:t>cứng hơn đá vôi)</a:t>
            </a:r>
          </a:p>
        </p:txBody>
      </p:sp>
      <p:sp>
        <p:nvSpPr>
          <p:cNvPr id="98326" name="Rectangle 22"/>
          <p:cNvSpPr>
            <a:spLocks noChangeArrowheads="1"/>
          </p:cNvSpPr>
          <p:nvPr/>
        </p:nvSpPr>
        <p:spPr bwMode="auto">
          <a:xfrm>
            <a:off x="2228850" y="2933700"/>
            <a:ext cx="4095750" cy="34671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400" b="1">
                <a:latin typeface="Times New Roman" pitchFamily="18" charset="0"/>
              </a:rPr>
              <a:t>Khi giấm chua (hoặc chanh)</a:t>
            </a:r>
          </a:p>
          <a:p>
            <a:pPr eaLnBrk="0" hangingPunct="0"/>
            <a:r>
              <a:rPr lang="en-US" sz="2400" b="1">
                <a:latin typeface="Times New Roman" pitchFamily="18" charset="0"/>
              </a:rPr>
              <a:t> nhỏ vào:</a:t>
            </a:r>
          </a:p>
          <a:p>
            <a:pPr eaLnBrk="0" hangingPunct="0"/>
            <a:r>
              <a:rPr lang="en-US" sz="2400" b="1">
                <a:latin typeface="Times New Roman" pitchFamily="18" charset="0"/>
              </a:rPr>
              <a:t>+ Trên hòn đá vôi có sủi bọt </a:t>
            </a:r>
          </a:p>
          <a:p>
            <a:pPr eaLnBrk="0" hangingPunct="0"/>
            <a:r>
              <a:rPr lang="en-US" sz="2400" b="1">
                <a:latin typeface="Times New Roman" pitchFamily="18" charset="0"/>
              </a:rPr>
              <a:t>và có khí bay lên.</a:t>
            </a:r>
          </a:p>
          <a:p>
            <a:pPr eaLnBrk="0" hangingPunct="0"/>
            <a:r>
              <a:rPr lang="en-US" sz="2400" b="1">
                <a:latin typeface="Times New Roman" pitchFamily="18" charset="0"/>
              </a:rPr>
              <a:t>+ Trên hòn đá cuội không có </a:t>
            </a:r>
          </a:p>
          <a:p>
            <a:pPr eaLnBrk="0" hangingPunct="0"/>
            <a:r>
              <a:rPr lang="en-US" sz="2400" b="1">
                <a:latin typeface="Times New Roman" pitchFamily="18" charset="0"/>
              </a:rPr>
              <a:t>phản ứng gì, giấm hoặc chanh </a:t>
            </a:r>
          </a:p>
          <a:p>
            <a:pPr eaLnBrk="0" hangingPunct="0"/>
            <a:r>
              <a:rPr lang="en-US" sz="2400" b="1">
                <a:latin typeface="Times New Roman" pitchFamily="18" charset="0"/>
              </a:rPr>
              <a:t>bị chảy đi.</a:t>
            </a:r>
          </a:p>
          <a:p>
            <a:pPr eaLnBrk="0" hangingPunct="0"/>
            <a:endParaRPr lang="en-US" sz="2400" b="1">
              <a:latin typeface="Times New Roman" pitchFamily="18" charset="0"/>
            </a:endParaRPr>
          </a:p>
        </p:txBody>
      </p:sp>
      <p:sp>
        <p:nvSpPr>
          <p:cNvPr id="98327" name="Rectangle 23"/>
          <p:cNvSpPr>
            <a:spLocks noChangeArrowheads="1"/>
          </p:cNvSpPr>
          <p:nvPr/>
        </p:nvSpPr>
        <p:spPr bwMode="auto">
          <a:xfrm>
            <a:off x="6362700" y="2933700"/>
            <a:ext cx="2476500" cy="34671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800" b="1">
              <a:latin typeface=".VnTime" pitchFamily="34" charset="0"/>
            </a:endParaRPr>
          </a:p>
          <a:p>
            <a:pPr eaLnBrk="0" hangingPunct="0"/>
            <a:endParaRPr lang="en-US" sz="800" b="1">
              <a:latin typeface=".VnTime" pitchFamily="34" charset="0"/>
            </a:endParaRPr>
          </a:p>
          <a:p>
            <a:pPr eaLnBrk="0" hangingPunct="0"/>
            <a:r>
              <a:rPr lang="en-US" sz="2400" b="1">
                <a:latin typeface="Times New Roman" pitchFamily="18" charset="0"/>
              </a:rPr>
              <a:t>Đá vôi tác dụng </a:t>
            </a:r>
          </a:p>
          <a:p>
            <a:pPr eaLnBrk="0" hangingPunct="0"/>
            <a:r>
              <a:rPr lang="en-US" sz="2400" b="1">
                <a:latin typeface="Times New Roman" pitchFamily="18" charset="0"/>
              </a:rPr>
              <a:t>với giấm (hoặc </a:t>
            </a:r>
          </a:p>
          <a:p>
            <a:pPr eaLnBrk="0" hangingPunct="0"/>
            <a:r>
              <a:rPr lang="en-US" sz="2400" b="1">
                <a:latin typeface="Times New Roman" pitchFamily="18" charset="0"/>
              </a:rPr>
              <a:t>chanh)tạo thành </a:t>
            </a:r>
          </a:p>
          <a:p>
            <a:pPr eaLnBrk="0" hangingPunct="0"/>
            <a:r>
              <a:rPr lang="en-US" sz="2400" b="1">
                <a:latin typeface="Times New Roman" pitchFamily="18" charset="0"/>
              </a:rPr>
              <a:t>một chất khác và </a:t>
            </a:r>
          </a:p>
          <a:p>
            <a:pPr eaLnBrk="0" hangingPunct="0"/>
            <a:r>
              <a:rPr lang="en-US" sz="2400" b="1">
                <a:latin typeface="Times New Roman" pitchFamily="18" charset="0"/>
              </a:rPr>
              <a:t>khí các-bô-níc sủi </a:t>
            </a:r>
          </a:p>
          <a:p>
            <a:pPr eaLnBrk="0" hangingPunct="0"/>
            <a:r>
              <a:rPr lang="en-US" sz="2400" b="1">
                <a:latin typeface="Times New Roman" pitchFamily="18" charset="0"/>
              </a:rPr>
              <a:t>lên. Đá cuội không </a:t>
            </a:r>
          </a:p>
          <a:p>
            <a:pPr eaLnBrk="0" hangingPunct="0"/>
            <a:r>
              <a:rPr lang="en-US" sz="2400" b="1">
                <a:latin typeface="Times New Roman" pitchFamily="18" charset="0"/>
              </a:rPr>
              <a:t>có phản ứng với </a:t>
            </a:r>
          </a:p>
          <a:p>
            <a:pPr eaLnBrk="0" hangingPunct="0"/>
            <a:r>
              <a:rPr lang="en-US" sz="2400" b="1">
                <a:latin typeface="Times New Roman" pitchFamily="18" charset="0"/>
              </a:rPr>
              <a:t>axít.</a:t>
            </a:r>
          </a:p>
          <a:p>
            <a:pPr eaLnBrk="0" hangingPunct="0"/>
            <a:endParaRPr lang="en-US" sz="2400" b="1">
              <a:latin typeface="Times New Roman" pitchFamily="18" charset="0"/>
            </a:endParaRPr>
          </a:p>
          <a:p>
            <a:pPr eaLnBrk="0" hangingPunct="0"/>
            <a:endParaRPr lang="en-US" sz="2400">
              <a:latin typeface="Times New Roman" pitchFamily="18" charset="0"/>
            </a:endParaRPr>
          </a:p>
        </p:txBody>
      </p:sp>
    </p:spTree>
    <p:extLst>
      <p:ext uri="{BB962C8B-B14F-4D97-AF65-F5344CB8AC3E}">
        <p14:creationId xmlns:p14="http://schemas.microsoft.com/office/powerpoint/2010/main" val="3504585244"/>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326"/>
                                        </p:tgtEl>
                                        <p:attrNameLst>
                                          <p:attrName>style.visibility</p:attrName>
                                        </p:attrNameLst>
                                      </p:cBhvr>
                                      <p:to>
                                        <p:strVal val="visible"/>
                                      </p:to>
                                    </p:set>
                                    <p:anim calcmode="lin" valueType="num">
                                      <p:cBhvr>
                                        <p:cTn id="7" dur="1000" fill="hold"/>
                                        <p:tgtEl>
                                          <p:spTgt spid="98326"/>
                                        </p:tgtEl>
                                        <p:attrNameLst>
                                          <p:attrName>ppt_w</p:attrName>
                                        </p:attrNameLst>
                                      </p:cBhvr>
                                      <p:tavLst>
                                        <p:tav tm="0">
                                          <p:val>
                                            <p:strVal val="#ppt_w*0.70"/>
                                          </p:val>
                                        </p:tav>
                                        <p:tav tm="100000">
                                          <p:val>
                                            <p:strVal val="#ppt_w"/>
                                          </p:val>
                                        </p:tav>
                                      </p:tavLst>
                                    </p:anim>
                                    <p:anim calcmode="lin" valueType="num">
                                      <p:cBhvr>
                                        <p:cTn id="8" dur="1000" fill="hold"/>
                                        <p:tgtEl>
                                          <p:spTgt spid="98326"/>
                                        </p:tgtEl>
                                        <p:attrNameLst>
                                          <p:attrName>ppt_h</p:attrName>
                                        </p:attrNameLst>
                                      </p:cBhvr>
                                      <p:tavLst>
                                        <p:tav tm="0">
                                          <p:val>
                                            <p:strVal val="#ppt_h"/>
                                          </p:val>
                                        </p:tav>
                                        <p:tav tm="100000">
                                          <p:val>
                                            <p:strVal val="#ppt_h"/>
                                          </p:val>
                                        </p:tav>
                                      </p:tavLst>
                                    </p:anim>
                                    <p:animEffect transition="in" filter="fade">
                                      <p:cBhvr>
                                        <p:cTn id="9" dur="1000"/>
                                        <p:tgtEl>
                                          <p:spTgt spid="983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8327"/>
                                        </p:tgtEl>
                                        <p:attrNameLst>
                                          <p:attrName>style.visibility</p:attrName>
                                        </p:attrNameLst>
                                      </p:cBhvr>
                                      <p:to>
                                        <p:strVal val="visible"/>
                                      </p:to>
                                    </p:set>
                                    <p:anim calcmode="lin" valueType="num">
                                      <p:cBhvr>
                                        <p:cTn id="14" dur="1000" fill="hold"/>
                                        <p:tgtEl>
                                          <p:spTgt spid="98327"/>
                                        </p:tgtEl>
                                        <p:attrNameLst>
                                          <p:attrName>ppt_w</p:attrName>
                                        </p:attrNameLst>
                                      </p:cBhvr>
                                      <p:tavLst>
                                        <p:tav tm="0">
                                          <p:val>
                                            <p:strVal val="#ppt_w*0.70"/>
                                          </p:val>
                                        </p:tav>
                                        <p:tav tm="100000">
                                          <p:val>
                                            <p:strVal val="#ppt_w"/>
                                          </p:val>
                                        </p:tav>
                                      </p:tavLst>
                                    </p:anim>
                                    <p:anim calcmode="lin" valueType="num">
                                      <p:cBhvr>
                                        <p:cTn id="15" dur="1000" fill="hold"/>
                                        <p:tgtEl>
                                          <p:spTgt spid="98327"/>
                                        </p:tgtEl>
                                        <p:attrNameLst>
                                          <p:attrName>ppt_h</p:attrName>
                                        </p:attrNameLst>
                                      </p:cBhvr>
                                      <p:tavLst>
                                        <p:tav tm="0">
                                          <p:val>
                                            <p:strVal val="#ppt_h"/>
                                          </p:val>
                                        </p:tav>
                                        <p:tav tm="100000">
                                          <p:val>
                                            <p:strVal val="#ppt_h"/>
                                          </p:val>
                                        </p:tav>
                                      </p:tavLst>
                                    </p:anim>
                                    <p:animEffect transition="in" filter="fade">
                                      <p:cBhvr>
                                        <p:cTn id="16" dur="1000"/>
                                        <p:tgtEl>
                                          <p:spTgt spid="98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6" grpId="0" animBg="1"/>
      <p:bldP spid="983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2667000" y="396875"/>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52228" name="Text Box 4"/>
          <p:cNvSpPr txBox="1">
            <a:spLocks noChangeArrowheads="1"/>
          </p:cNvSpPr>
          <p:nvPr/>
        </p:nvSpPr>
        <p:spPr bwMode="auto">
          <a:xfrm>
            <a:off x="4724400" y="381000"/>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itchFamily="18" charset="0"/>
              </a:rPr>
              <a:t>Đá vôi</a:t>
            </a:r>
          </a:p>
        </p:txBody>
      </p:sp>
      <p:sp>
        <p:nvSpPr>
          <p:cNvPr id="52251" name="Text Box 27"/>
          <p:cNvSpPr txBox="1">
            <a:spLocks noChangeArrowheads="1"/>
          </p:cNvSpPr>
          <p:nvPr/>
        </p:nvSpPr>
        <p:spPr bwMode="auto">
          <a:xfrm>
            <a:off x="1143000" y="26670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b="1">
                <a:solidFill>
                  <a:srgbClr val="0000CC"/>
                </a:solidFill>
                <a:latin typeface=".VnTime" pitchFamily="34" charset="0"/>
              </a:rPr>
              <a:t> </a:t>
            </a:r>
            <a:r>
              <a:rPr lang="en-US" sz="3200" b="1">
                <a:solidFill>
                  <a:srgbClr val="0000FF"/>
                </a:solidFill>
                <a:latin typeface="Times New Roman" pitchFamily="18" charset="0"/>
              </a:rPr>
              <a:t>Em hãy nêu tính chất của đá vôi?</a:t>
            </a:r>
          </a:p>
        </p:txBody>
      </p:sp>
      <p:sp>
        <p:nvSpPr>
          <p:cNvPr id="52254" name="AutoShape 30"/>
          <p:cNvSpPr>
            <a:spLocks noChangeArrowheads="1"/>
          </p:cNvSpPr>
          <p:nvPr/>
        </p:nvSpPr>
        <p:spPr bwMode="auto">
          <a:xfrm>
            <a:off x="609600" y="3657600"/>
            <a:ext cx="7543800" cy="1371600"/>
          </a:xfrm>
          <a:prstGeom prst="wedgeRoundRectCallout">
            <a:avLst>
              <a:gd name="adj1" fmla="val -49241"/>
              <a:gd name="adj2" fmla="val 335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3200">
                <a:solidFill>
                  <a:srgbClr val="FF0000"/>
                </a:solidFill>
                <a:latin typeface="Times New Roman" pitchFamily="18" charset="0"/>
              </a:rPr>
              <a:t>Đá</a:t>
            </a:r>
            <a:r>
              <a:rPr lang="en-US" sz="3200">
                <a:solidFill>
                  <a:srgbClr val="FF0000"/>
                </a:solidFill>
                <a:latin typeface="Tahoma" pitchFamily="34" charset="0"/>
              </a:rPr>
              <a:t> </a:t>
            </a:r>
            <a:r>
              <a:rPr lang="en-US" sz="3200">
                <a:solidFill>
                  <a:srgbClr val="FF0000"/>
                </a:solidFill>
                <a:latin typeface="Times New Roman" pitchFamily="18" charset="0"/>
              </a:rPr>
              <a:t>vôi không cứng lắm. Dưới tác dụng của a-xít thì đá vôi sủi bọt.</a:t>
            </a:r>
            <a:endParaRPr lang="en-US" sz="3200">
              <a:solidFill>
                <a:srgbClr val="FF0000"/>
              </a:solidFill>
              <a:latin typeface="Tahoma" pitchFamily="34" charset="0"/>
            </a:endParaRPr>
          </a:p>
        </p:txBody>
      </p:sp>
      <p:pic>
        <p:nvPicPr>
          <p:cNvPr id="52255" name="Picture 31" descr="23"/>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8400"/>
            <a:ext cx="685800" cy="762000"/>
          </a:xfrm>
          <a:prstGeom prst="rect">
            <a:avLst/>
          </a:prstGeom>
          <a:noFill/>
          <a:extLst>
            <a:ext uri="{909E8E84-426E-40DD-AFC4-6F175D3DCCD1}">
              <a14:hiddenFill xmlns:a14="http://schemas.microsoft.com/office/drawing/2010/main">
                <a:solidFill>
                  <a:srgbClr val="FFFFFF"/>
                </a:solidFill>
              </a14:hiddenFill>
            </a:ext>
          </a:extLst>
        </p:spPr>
      </p:pic>
      <p:sp>
        <p:nvSpPr>
          <p:cNvPr id="52256" name="Text Box 32"/>
          <p:cNvSpPr txBox="1">
            <a:spLocks noChangeArrowheads="1"/>
          </p:cNvSpPr>
          <p:nvPr/>
        </p:nvSpPr>
        <p:spPr bwMode="auto">
          <a:xfrm>
            <a:off x="1219200" y="12954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i="1">
                <a:latin typeface="Times New Roman" pitchFamily="18" charset="0"/>
              </a:rPr>
              <a:t>2. Tính chất của đá vôi</a:t>
            </a:r>
          </a:p>
        </p:txBody>
      </p:sp>
    </p:spTree>
    <p:extLst>
      <p:ext uri="{BB962C8B-B14F-4D97-AF65-F5344CB8AC3E}">
        <p14:creationId xmlns:p14="http://schemas.microsoft.com/office/powerpoint/2010/main" val="72216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255"/>
                                        </p:tgtEl>
                                        <p:attrNameLst>
                                          <p:attrName>style.visibility</p:attrName>
                                        </p:attrNameLst>
                                      </p:cBhvr>
                                      <p:to>
                                        <p:strVal val="visible"/>
                                      </p:to>
                                    </p:set>
                                    <p:animEffect transition="in" filter="diamond(in)">
                                      <p:cBhvr>
                                        <p:cTn id="7" dur="2000"/>
                                        <p:tgtEl>
                                          <p:spTgt spid="52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2251"/>
                                        </p:tgtEl>
                                        <p:attrNameLst>
                                          <p:attrName>style.visibility</p:attrName>
                                        </p:attrNameLst>
                                      </p:cBhvr>
                                      <p:to>
                                        <p:strVal val="visible"/>
                                      </p:to>
                                    </p:set>
                                    <p:animEffect transition="in" filter="diamond(in)">
                                      <p:cBhvr>
                                        <p:cTn id="12" dur="2000"/>
                                        <p:tgtEl>
                                          <p:spTgt spid="52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2254"/>
                                        </p:tgtEl>
                                        <p:attrNameLst>
                                          <p:attrName>style.visibility</p:attrName>
                                        </p:attrNameLst>
                                      </p:cBhvr>
                                      <p:to>
                                        <p:strVal val="visible"/>
                                      </p:to>
                                    </p:set>
                                    <p:animEffect transition="in" filter="diamond(in)">
                                      <p:cBhvr>
                                        <p:cTn id="17" dur="500"/>
                                        <p:tgtEl>
                                          <p:spTgt spid="52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1" grpId="0"/>
      <p:bldP spid="52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33400" y="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latin typeface="Times New Roman" pitchFamily="18" charset="0"/>
              </a:rPr>
              <a:t>Thứ tư ngày 18 tháng 11 năm 2015</a:t>
            </a:r>
          </a:p>
        </p:txBody>
      </p:sp>
      <p:sp>
        <p:nvSpPr>
          <p:cNvPr id="53251" name="Text Box 3"/>
          <p:cNvSpPr txBox="1">
            <a:spLocks noChangeArrowheads="1"/>
          </p:cNvSpPr>
          <p:nvPr/>
        </p:nvSpPr>
        <p:spPr bwMode="auto">
          <a:xfrm>
            <a:off x="2667000" y="3810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53252" name="Text Box 4"/>
          <p:cNvSpPr txBox="1">
            <a:spLocks noChangeArrowheads="1"/>
          </p:cNvSpPr>
          <p:nvPr/>
        </p:nvSpPr>
        <p:spPr bwMode="auto">
          <a:xfrm>
            <a:off x="4724400" y="365125"/>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itchFamily="18" charset="0"/>
              </a:rPr>
              <a:t>Đá vôi</a:t>
            </a:r>
          </a:p>
        </p:txBody>
      </p:sp>
      <p:sp>
        <p:nvSpPr>
          <p:cNvPr id="53253" name="Rectangle 5"/>
          <p:cNvSpPr>
            <a:spLocks noChangeArrowheads="1"/>
          </p:cNvSpPr>
          <p:nvPr/>
        </p:nvSpPr>
        <p:spPr bwMode="auto">
          <a:xfrm>
            <a:off x="1524000" y="1295400"/>
            <a:ext cx="632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800" b="1" i="1">
                <a:latin typeface="Times New Roman" pitchFamily="18" charset="0"/>
              </a:rPr>
              <a:t>3.Lợi ích của đá vôi :</a:t>
            </a:r>
          </a:p>
        </p:txBody>
      </p:sp>
      <p:sp>
        <p:nvSpPr>
          <p:cNvPr id="53255" name="Text Box 7"/>
          <p:cNvSpPr txBox="1">
            <a:spLocks noChangeArrowheads="1"/>
          </p:cNvSpPr>
          <p:nvPr/>
        </p:nvSpPr>
        <p:spPr bwMode="auto">
          <a:xfrm>
            <a:off x="1371600" y="23622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latin typeface=".VnTime" pitchFamily="34" charset="0"/>
              </a:rPr>
              <a:t> </a:t>
            </a:r>
            <a:r>
              <a:rPr lang="en-US" sz="2800" b="1">
                <a:latin typeface="Times New Roman" pitchFamily="18" charset="0"/>
              </a:rPr>
              <a:t>Đá vôi được dùng để làm gì?</a:t>
            </a:r>
          </a:p>
        </p:txBody>
      </p:sp>
      <p:pic>
        <p:nvPicPr>
          <p:cNvPr id="53256" name="Picture 8" descr="23"/>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09800"/>
            <a:ext cx="685800" cy="762000"/>
          </a:xfrm>
          <a:prstGeom prst="rect">
            <a:avLst/>
          </a:prstGeom>
          <a:noFill/>
          <a:extLst>
            <a:ext uri="{909E8E84-426E-40DD-AFC4-6F175D3DCCD1}">
              <a14:hiddenFill xmlns:a14="http://schemas.microsoft.com/office/drawing/2010/main">
                <a:solidFill>
                  <a:srgbClr val="FFFFFF"/>
                </a:solidFill>
              </a14:hiddenFill>
            </a:ext>
          </a:extLst>
        </p:spPr>
      </p:pic>
      <p:sp>
        <p:nvSpPr>
          <p:cNvPr id="53257" name="Text Box 9"/>
          <p:cNvSpPr txBox="1">
            <a:spLocks noChangeArrowheads="1"/>
          </p:cNvSpPr>
          <p:nvPr/>
        </p:nvSpPr>
        <p:spPr bwMode="auto">
          <a:xfrm>
            <a:off x="914400" y="3076575"/>
            <a:ext cx="7620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chemeClr val="tx2"/>
                </a:solidFill>
                <a:latin typeface="Times New Roman" pitchFamily="18" charset="0"/>
              </a:rPr>
              <a:t>      Đá vôi được dùng để lát đường, xây nhà, nung vôi, sản xuất xi măng, tạc tượng, làm phấn viết, tạc đồ lưu niệm, các công trình văn hóa, nghệ thuật,…</a:t>
            </a:r>
          </a:p>
        </p:txBody>
      </p:sp>
    </p:spTree>
    <p:extLst>
      <p:ext uri="{BB962C8B-B14F-4D97-AF65-F5344CB8AC3E}">
        <p14:creationId xmlns:p14="http://schemas.microsoft.com/office/powerpoint/2010/main" val="1788941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blinds(horizontal)">
                                      <p:cBhvr>
                                        <p:cTn id="7" dur="500"/>
                                        <p:tgtEl>
                                          <p:spTgt spid="53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3256"/>
                                        </p:tgtEl>
                                        <p:attrNameLst>
                                          <p:attrName>style.visibility</p:attrName>
                                        </p:attrNameLst>
                                      </p:cBhvr>
                                      <p:to>
                                        <p:strVal val="visible"/>
                                      </p:to>
                                    </p:set>
                                    <p:animEffect transition="in" filter="strips(downLeft)">
                                      <p:cBhvr>
                                        <p:cTn id="12" dur="500"/>
                                        <p:tgtEl>
                                          <p:spTgt spid="5325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3255"/>
                                        </p:tgtEl>
                                        <p:attrNameLst>
                                          <p:attrName>style.visibility</p:attrName>
                                        </p:attrNameLst>
                                      </p:cBhvr>
                                      <p:to>
                                        <p:strVal val="visible"/>
                                      </p:to>
                                    </p:set>
                                    <p:animEffect transition="in" filter="strips(downLeft)">
                                      <p:cBhvr>
                                        <p:cTn id="15" dur="500"/>
                                        <p:tgtEl>
                                          <p:spTgt spid="532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3257"/>
                                        </p:tgtEl>
                                        <p:attrNameLst>
                                          <p:attrName>style.visibility</p:attrName>
                                        </p:attrNameLst>
                                      </p:cBhvr>
                                      <p:to>
                                        <p:strVal val="visible"/>
                                      </p:to>
                                    </p:set>
                                    <p:animEffect transition="in" filter="strips(downLeft)">
                                      <p:cBhvr>
                                        <p:cTn id="20" dur="5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P spid="5325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2435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100355" name="Picture 3" descr="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00356" name="Text Box 4"/>
          <p:cNvSpPr txBox="1">
            <a:spLocks noChangeArrowheads="1"/>
          </p:cNvSpPr>
          <p:nvPr/>
        </p:nvSpPr>
        <p:spPr bwMode="auto">
          <a:xfrm>
            <a:off x="914400" y="6019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LÒ NUNG VÔI</a:t>
            </a:r>
          </a:p>
        </p:txBody>
      </p:sp>
      <p:sp>
        <p:nvSpPr>
          <p:cNvPr id="100357" name="Text Box 5"/>
          <p:cNvSpPr txBox="1">
            <a:spLocks noChangeArrowheads="1"/>
          </p:cNvSpPr>
          <p:nvPr/>
        </p:nvSpPr>
        <p:spPr bwMode="auto">
          <a:xfrm>
            <a:off x="4953000" y="6019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NHÀ XÂY BẰNG ĐÁ VÔI</a:t>
            </a:r>
          </a:p>
        </p:txBody>
      </p:sp>
    </p:spTree>
    <p:extLst>
      <p:ext uri="{BB962C8B-B14F-4D97-AF65-F5344CB8AC3E}">
        <p14:creationId xmlns:p14="http://schemas.microsoft.com/office/powerpoint/2010/main" val="2871924627"/>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to="" calcmode="lin" valueType="num">
                                      <p:cBhvr>
                                        <p:cTn id="7" dur="1" fill="hold"/>
                                        <p:tgtEl>
                                          <p:spTgt spid="10035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 calcmode="lin" valueType="num">
                                      <p:cBhvr additive="base">
                                        <p:cTn id="12" dur="500" fill="hold"/>
                                        <p:tgtEl>
                                          <p:spTgt spid="100357"/>
                                        </p:tgtEl>
                                        <p:attrNameLst>
                                          <p:attrName>ppt_x</p:attrName>
                                        </p:attrNameLst>
                                      </p:cBhvr>
                                      <p:tavLst>
                                        <p:tav tm="0">
                                          <p:val>
                                            <p:strVal val="#ppt_x"/>
                                          </p:val>
                                        </p:tav>
                                        <p:tav tm="100000">
                                          <p:val>
                                            <p:strVal val="#ppt_x"/>
                                          </p:val>
                                        </p:tav>
                                      </p:tavLst>
                                    </p:anim>
                                    <p:anim calcmode="lin" valueType="num">
                                      <p:cBhvr additive="base">
                                        <p:cTn id="13" dur="500" fill="hold"/>
                                        <p:tgtEl>
                                          <p:spTgt spid="1003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2" descr="Tuong Di Da (ngu hanh 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01379" name="Text Box 3"/>
          <p:cNvSpPr txBox="1">
            <a:spLocks noChangeArrowheads="1"/>
          </p:cNvSpPr>
          <p:nvPr/>
        </p:nvSpPr>
        <p:spPr bwMode="auto">
          <a:xfrm>
            <a:off x="2590800" y="59436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TẠC TƯỢNG</a:t>
            </a:r>
          </a:p>
        </p:txBody>
      </p:sp>
    </p:spTree>
    <p:extLst>
      <p:ext uri="{BB962C8B-B14F-4D97-AF65-F5344CB8AC3E}">
        <p14:creationId xmlns:p14="http://schemas.microsoft.com/office/powerpoint/2010/main" val="236199832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descr="Da voi de san xuat xi m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191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02403" name="Picture 3" descr="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
            <a:ext cx="4572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02404" name="Text Box 4"/>
          <p:cNvSpPr txBox="1">
            <a:spLocks noChangeArrowheads="1"/>
          </p:cNvSpPr>
          <p:nvPr/>
        </p:nvSpPr>
        <p:spPr bwMode="auto">
          <a:xfrm>
            <a:off x="304800" y="5943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SẢN XUẤT XI MĂNG</a:t>
            </a:r>
          </a:p>
        </p:txBody>
      </p:sp>
      <p:sp>
        <p:nvSpPr>
          <p:cNvPr id="102405" name="Text Box 5"/>
          <p:cNvSpPr txBox="1">
            <a:spLocks noChangeArrowheads="1"/>
          </p:cNvSpPr>
          <p:nvPr/>
        </p:nvSpPr>
        <p:spPr bwMode="auto">
          <a:xfrm>
            <a:off x="4724400" y="59436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LÀM PHẤN VIẾT</a:t>
            </a:r>
          </a:p>
        </p:txBody>
      </p:sp>
    </p:spTree>
    <p:extLst>
      <p:ext uri="{BB962C8B-B14F-4D97-AF65-F5344CB8AC3E}">
        <p14:creationId xmlns:p14="http://schemas.microsoft.com/office/powerpoint/2010/main" val="273411450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strips(downLeft)">
                                      <p:cBhvr>
                                        <p:cTn id="7" dur="500"/>
                                        <p:tgtEl>
                                          <p:spTgt spid="102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2404"/>
                                        </p:tgtEl>
                                        <p:attrNameLst>
                                          <p:attrName>style.visibility</p:attrName>
                                        </p:attrNameLst>
                                      </p:cBhvr>
                                      <p:to>
                                        <p:strVal val="visible"/>
                                      </p:to>
                                    </p:set>
                                    <p:animEffect transition="in" filter="strips(downLeft)">
                                      <p:cBhvr>
                                        <p:cTn id="12"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33400" y="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latin typeface="Times New Roman" pitchFamily="18" charset="0"/>
              </a:rPr>
              <a:t>Thứ tư ngày 13 tháng 11 năm 2013</a:t>
            </a:r>
          </a:p>
        </p:txBody>
      </p:sp>
      <p:sp>
        <p:nvSpPr>
          <p:cNvPr id="54275" name="Text Box 3"/>
          <p:cNvSpPr txBox="1">
            <a:spLocks noChangeArrowheads="1"/>
          </p:cNvSpPr>
          <p:nvPr/>
        </p:nvSpPr>
        <p:spPr bwMode="auto">
          <a:xfrm>
            <a:off x="2667000" y="3810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54276" name="Text Box 4"/>
          <p:cNvSpPr txBox="1">
            <a:spLocks noChangeArrowheads="1"/>
          </p:cNvSpPr>
          <p:nvPr/>
        </p:nvSpPr>
        <p:spPr bwMode="auto">
          <a:xfrm>
            <a:off x="4724400" y="365125"/>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itchFamily="18" charset="0"/>
              </a:rPr>
              <a:t>Đá vôi</a:t>
            </a:r>
          </a:p>
        </p:txBody>
      </p:sp>
      <p:grpSp>
        <p:nvGrpSpPr>
          <p:cNvPr id="54277" name="Group 5"/>
          <p:cNvGrpSpPr>
            <a:grpSpLocks/>
          </p:cNvGrpSpPr>
          <p:nvPr/>
        </p:nvGrpSpPr>
        <p:grpSpPr bwMode="auto">
          <a:xfrm>
            <a:off x="0" y="0"/>
            <a:ext cx="9144000" cy="6808788"/>
            <a:chOff x="2016" y="0"/>
            <a:chExt cx="3744" cy="4194"/>
          </a:xfrm>
        </p:grpSpPr>
        <p:grpSp>
          <p:nvGrpSpPr>
            <p:cNvPr id="54278" name="Group 6"/>
            <p:cNvGrpSpPr>
              <a:grpSpLocks/>
            </p:cNvGrpSpPr>
            <p:nvPr/>
          </p:nvGrpSpPr>
          <p:grpSpPr bwMode="auto">
            <a:xfrm>
              <a:off x="2016" y="0"/>
              <a:ext cx="3744" cy="4152"/>
              <a:chOff x="56" y="24"/>
              <a:chExt cx="5664" cy="3744"/>
            </a:xfrm>
          </p:grpSpPr>
          <p:pic>
            <p:nvPicPr>
              <p:cNvPr id="542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 y="24"/>
                <a:ext cx="5664" cy="3744"/>
              </a:xfrm>
              <a:prstGeom prst="rect">
                <a:avLst/>
              </a:prstGeom>
              <a:noFill/>
              <a:ln w="762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280" name="Group 8"/>
              <p:cNvGrpSpPr>
                <a:grpSpLocks/>
              </p:cNvGrpSpPr>
              <p:nvPr/>
            </p:nvGrpSpPr>
            <p:grpSpPr bwMode="auto">
              <a:xfrm>
                <a:off x="3456" y="576"/>
                <a:ext cx="1296" cy="438"/>
                <a:chOff x="3456" y="576"/>
                <a:chExt cx="1296" cy="438"/>
              </a:xfrm>
            </p:grpSpPr>
            <p:pic>
              <p:nvPicPr>
                <p:cNvPr id="54281" name="Picture 11" descr="E:\image\Y.Best.hinhdong\Dove-02-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 y="576"/>
                  <a:ext cx="72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1" descr="E:\image\Y.Best.hinhdong\Dove-02-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2" y="624"/>
                  <a:ext cx="72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4283" name="Text Box 11"/>
            <p:cNvSpPr txBox="1">
              <a:spLocks noChangeArrowheads="1"/>
            </p:cNvSpPr>
            <p:nvPr/>
          </p:nvSpPr>
          <p:spPr bwMode="auto">
            <a:xfrm>
              <a:off x="2064" y="3537"/>
              <a:ext cx="3599" cy="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chemeClr val="bg1"/>
                  </a:solidFill>
                  <a:latin typeface="Times New Roman" pitchFamily="18" charset="0"/>
                </a:rPr>
                <a:t>Đá vôi dùng để kè đê, kè đập, kè bờ sông, kè ven biển, …</a:t>
              </a:r>
            </a:p>
          </p:txBody>
        </p:sp>
      </p:grpSp>
    </p:spTree>
    <p:extLst>
      <p:ext uri="{BB962C8B-B14F-4D97-AF65-F5344CB8AC3E}">
        <p14:creationId xmlns:p14="http://schemas.microsoft.com/office/powerpoint/2010/main" val="2435382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checkerboard(across)">
                                      <p:cBhvr>
                                        <p:cTn id="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838200" y="762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99"/>
                </a:solidFill>
                <a:latin typeface="Times New Roman" pitchFamily="18" charset="0"/>
              </a:rPr>
              <a:t>MỘT SỐ HÌNH ẢNH VỀ CÔNG DỤNG CỦA ĐÁ VÔI</a:t>
            </a:r>
            <a:r>
              <a:rPr lang="en-US" sz="2800" b="1">
                <a:solidFill>
                  <a:srgbClr val="FF0000"/>
                </a:solidFill>
                <a:latin typeface="Times New Roman" pitchFamily="18" charset="0"/>
              </a:rPr>
              <a:t>    </a:t>
            </a:r>
            <a:endParaRPr lang="en-US" sz="3200" b="1">
              <a:solidFill>
                <a:srgbClr val="FF0000"/>
              </a:solidFill>
              <a:latin typeface="Times New Roman" pitchFamily="18" charset="0"/>
            </a:endParaRPr>
          </a:p>
        </p:txBody>
      </p:sp>
      <p:pic>
        <p:nvPicPr>
          <p:cNvPr id="114691" name="Picture 3" descr="cachdieu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3600450"/>
            <a:ext cx="3184525"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14692" name="Picture 4" descr="pha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588963"/>
            <a:ext cx="28765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4693" name="Picture 5" descr="thu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609600"/>
            <a:ext cx="31623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4694" name="Picture 6" descr="phat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609600"/>
            <a:ext cx="29591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4695" name="Picture 7" descr="chau hoa 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25" y="3581400"/>
            <a:ext cx="2895600" cy="3262313"/>
          </a:xfrm>
          <a:prstGeom prst="rect">
            <a:avLst/>
          </a:prstGeom>
          <a:noFill/>
          <a:extLst>
            <a:ext uri="{909E8E84-426E-40DD-AFC4-6F175D3DCCD1}">
              <a14:hiddenFill xmlns:a14="http://schemas.microsoft.com/office/drawing/2010/main">
                <a:solidFill>
                  <a:srgbClr val="FFFFFF"/>
                </a:solidFill>
              </a14:hiddenFill>
            </a:ext>
          </a:extLst>
        </p:spPr>
      </p:pic>
      <p:pic>
        <p:nvPicPr>
          <p:cNvPr id="114696" name="Picture 8" descr="Ban ghe 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2513" y="3598863"/>
            <a:ext cx="2971800" cy="322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006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AutoShape 13"/>
          <p:cNvSpPr>
            <a:spLocks noChangeArrowheads="1"/>
          </p:cNvSpPr>
          <p:nvPr/>
        </p:nvSpPr>
        <p:spPr bwMode="auto">
          <a:xfrm>
            <a:off x="1981200" y="1676400"/>
            <a:ext cx="5334000" cy="685800"/>
          </a:xfrm>
          <a:prstGeom prst="ribbon2">
            <a:avLst>
              <a:gd name="adj1" fmla="val 125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1" i="1" dirty="0" err="1" smtClean="0">
                <a:latin typeface="Times New Roman" pitchFamily="18" charset="0"/>
              </a:rPr>
              <a:t>Khởi</a:t>
            </a:r>
            <a:r>
              <a:rPr lang="en-US" sz="2800" b="1" i="1" dirty="0" smtClean="0">
                <a:latin typeface="Times New Roman" pitchFamily="18" charset="0"/>
              </a:rPr>
              <a:t> </a:t>
            </a:r>
            <a:r>
              <a:rPr lang="en-US" sz="2800" b="1" i="1" dirty="0" err="1" smtClean="0">
                <a:latin typeface="Times New Roman" pitchFamily="18" charset="0"/>
              </a:rPr>
              <a:t>động</a:t>
            </a:r>
            <a:endParaRPr lang="en-US" sz="2800" b="1" i="1" dirty="0">
              <a:latin typeface="Times New Roman" pitchFamily="18" charset="0"/>
            </a:endParaRPr>
          </a:p>
        </p:txBody>
      </p:sp>
      <p:sp>
        <p:nvSpPr>
          <p:cNvPr id="5134" name="Text Box 14"/>
          <p:cNvSpPr txBox="1">
            <a:spLocks noChangeArrowheads="1"/>
          </p:cNvSpPr>
          <p:nvPr/>
        </p:nvSpPr>
        <p:spPr bwMode="auto">
          <a:xfrm>
            <a:off x="3657600" y="3810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solidFill>
                  <a:schemeClr val="folHlink"/>
                </a:solidFill>
                <a:latin typeface="Times New Roman" pitchFamily="18" charset="0"/>
              </a:rPr>
              <a:t>Khoa học</a:t>
            </a:r>
          </a:p>
        </p:txBody>
      </p:sp>
      <p:pic>
        <p:nvPicPr>
          <p:cNvPr id="5135" name="Picture 15" descr="00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2057400" cy="1822450"/>
          </a:xfrm>
          <a:prstGeom prst="rect">
            <a:avLst/>
          </a:prstGeom>
          <a:noFill/>
          <a:extLst>
            <a:ext uri="{909E8E84-426E-40DD-AFC4-6F175D3DCCD1}">
              <a14:hiddenFill xmlns:a14="http://schemas.microsoft.com/office/drawing/2010/main">
                <a:solidFill>
                  <a:srgbClr val="FFFFFF"/>
                </a:solidFill>
              </a14:hiddenFill>
            </a:ext>
          </a:extLst>
        </p:spPr>
      </p:pic>
      <p:sp>
        <p:nvSpPr>
          <p:cNvPr id="5136" name="Text Box 16"/>
          <p:cNvSpPr txBox="1">
            <a:spLocks noChangeArrowheads="1"/>
          </p:cNvSpPr>
          <p:nvPr/>
        </p:nvSpPr>
        <p:spPr bwMode="auto">
          <a:xfrm>
            <a:off x="838200" y="2757488"/>
            <a:ext cx="525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i="1">
                <a:latin typeface="Times New Roman" pitchFamily="18" charset="0"/>
              </a:rPr>
              <a:t>1.</a:t>
            </a:r>
            <a:r>
              <a:rPr lang="en-US" sz="2800" b="1" i="1">
                <a:solidFill>
                  <a:schemeClr val="tx2"/>
                </a:solidFill>
                <a:latin typeface="Times New Roman" pitchFamily="18" charset="0"/>
              </a:rPr>
              <a:t> </a:t>
            </a:r>
            <a:r>
              <a:rPr lang="en-US" sz="2800" b="1" i="1">
                <a:latin typeface="Times New Roman" pitchFamily="18" charset="0"/>
              </a:rPr>
              <a:t>Hãy nêu tính chất của nhôm  ?</a:t>
            </a:r>
          </a:p>
        </p:txBody>
      </p:sp>
      <p:sp>
        <p:nvSpPr>
          <p:cNvPr id="5137" name="Text Box 17"/>
          <p:cNvSpPr txBox="1">
            <a:spLocks noChangeArrowheads="1"/>
          </p:cNvSpPr>
          <p:nvPr/>
        </p:nvSpPr>
        <p:spPr bwMode="auto">
          <a:xfrm>
            <a:off x="685800" y="3381375"/>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i="1">
                <a:solidFill>
                  <a:schemeClr val="tx2"/>
                </a:solidFill>
                <a:latin typeface="Times New Roman" pitchFamily="18" charset="0"/>
              </a:rPr>
              <a:t>Nhôm là kim loại màu trắng bạc, có ánh kim, nhẹ hơn sắt và đồng có thể kéo thành sợi, dát mỏng, nhôm không bị gỉ, tuy nhiên một số axít có thể ăn mòn. Nhôm có tính dẫn điện, dẫn nhiệt .</a:t>
            </a:r>
          </a:p>
        </p:txBody>
      </p:sp>
      <p:sp>
        <p:nvSpPr>
          <p:cNvPr id="5138" name="Text Box 18"/>
          <p:cNvSpPr txBox="1">
            <a:spLocks noChangeArrowheads="1"/>
          </p:cNvSpPr>
          <p:nvPr/>
        </p:nvSpPr>
        <p:spPr bwMode="auto">
          <a:xfrm>
            <a:off x="609600" y="5195888"/>
            <a:ext cx="662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i="1">
                <a:latin typeface="Times New Roman" pitchFamily="18" charset="0"/>
              </a:rPr>
              <a:t>2.Kể tên một số đồ dùng làm bằng  nhôm ?</a:t>
            </a:r>
          </a:p>
        </p:txBody>
      </p:sp>
      <p:sp>
        <p:nvSpPr>
          <p:cNvPr id="5139" name="Text Box 19"/>
          <p:cNvSpPr txBox="1">
            <a:spLocks noChangeArrowheads="1"/>
          </p:cNvSpPr>
          <p:nvPr/>
        </p:nvSpPr>
        <p:spPr bwMode="auto">
          <a:xfrm>
            <a:off x="533400" y="5759450"/>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i="1">
                <a:solidFill>
                  <a:schemeClr val="tx2"/>
                </a:solidFill>
                <a:latin typeface="Times New Roman" pitchFamily="18" charset="0"/>
              </a:rPr>
              <a:t>Một số đồ dùng làm bằng nhôm như: ấm, nồi, thau, mâm, muỗng, ca, tủ,…</a:t>
            </a:r>
          </a:p>
        </p:txBody>
      </p:sp>
    </p:spTree>
    <p:extLst>
      <p:ext uri="{BB962C8B-B14F-4D97-AF65-F5344CB8AC3E}">
        <p14:creationId xmlns:p14="http://schemas.microsoft.com/office/powerpoint/2010/main" val="2423961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animEffect transition="in" filter="blinds(horizontal)">
                                      <p:cBhvr>
                                        <p:cTn id="7" dur="500"/>
                                        <p:tgtEl>
                                          <p:spTgt spid="5133"/>
                                        </p:tgtEl>
                                      </p:cBhvr>
                                    </p:animEffect>
                                  </p:childTnLst>
                                </p:cTn>
                              </p:par>
                              <p:par>
                                <p:cTn id="8" presetID="37" presetClass="entr" presetSubtype="0" fill="hold" nodeType="withEffect">
                                  <p:stCondLst>
                                    <p:cond delay="0"/>
                                  </p:stCondLst>
                                  <p:childTnLst>
                                    <p:set>
                                      <p:cBhvr>
                                        <p:cTn id="9" dur="1" fill="hold">
                                          <p:stCondLst>
                                            <p:cond delay="0"/>
                                          </p:stCondLst>
                                        </p:cTn>
                                        <p:tgtEl>
                                          <p:spTgt spid="5135"/>
                                        </p:tgtEl>
                                        <p:attrNameLst>
                                          <p:attrName>style.visibility</p:attrName>
                                        </p:attrNameLst>
                                      </p:cBhvr>
                                      <p:to>
                                        <p:strVal val="visible"/>
                                      </p:to>
                                    </p:set>
                                    <p:animEffect transition="in" filter="fade">
                                      <p:cBhvr>
                                        <p:cTn id="10" dur="1000"/>
                                        <p:tgtEl>
                                          <p:spTgt spid="5135"/>
                                        </p:tgtEl>
                                      </p:cBhvr>
                                    </p:animEffect>
                                    <p:anim calcmode="lin" valueType="num">
                                      <p:cBhvr>
                                        <p:cTn id="11" dur="1000" fill="hold"/>
                                        <p:tgtEl>
                                          <p:spTgt spid="5135"/>
                                        </p:tgtEl>
                                        <p:attrNameLst>
                                          <p:attrName>ppt_x</p:attrName>
                                        </p:attrNameLst>
                                      </p:cBhvr>
                                      <p:tavLst>
                                        <p:tav tm="0">
                                          <p:val>
                                            <p:strVal val="#ppt_x"/>
                                          </p:val>
                                        </p:tav>
                                        <p:tav tm="100000">
                                          <p:val>
                                            <p:strVal val="#ppt_x"/>
                                          </p:val>
                                        </p:tav>
                                      </p:tavLst>
                                    </p:anim>
                                    <p:anim calcmode="lin" valueType="num">
                                      <p:cBhvr>
                                        <p:cTn id="12" dur="900" decel="100000" fill="hold"/>
                                        <p:tgtEl>
                                          <p:spTgt spid="513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135"/>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136"/>
                                        </p:tgtEl>
                                        <p:attrNameLst>
                                          <p:attrName>style.visibility</p:attrName>
                                        </p:attrNameLst>
                                      </p:cBhvr>
                                      <p:to>
                                        <p:strVal val="visible"/>
                                      </p:to>
                                    </p:set>
                                    <p:animEffect transition="in" filter="diamond(in)">
                                      <p:cBhvr>
                                        <p:cTn id="18" dur="2000"/>
                                        <p:tgtEl>
                                          <p:spTgt spid="51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iterate type="wd">
                                    <p:tmPct val="10000"/>
                                  </p:iterate>
                                  <p:childTnLst>
                                    <p:set>
                                      <p:cBhvr>
                                        <p:cTn id="22" dur="1" fill="hold">
                                          <p:stCondLst>
                                            <p:cond delay="0"/>
                                          </p:stCondLst>
                                        </p:cTn>
                                        <p:tgtEl>
                                          <p:spTgt spid="5137"/>
                                        </p:tgtEl>
                                        <p:attrNameLst>
                                          <p:attrName>style.visibility</p:attrName>
                                        </p:attrNameLst>
                                      </p:cBhvr>
                                      <p:to>
                                        <p:strVal val="visible"/>
                                      </p:to>
                                    </p:set>
                                    <p:animEffect transition="in" filter="diamond(in)">
                                      <p:cBhvr>
                                        <p:cTn id="23" dur="1000"/>
                                        <p:tgtEl>
                                          <p:spTgt spid="513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5138"/>
                                        </p:tgtEl>
                                        <p:attrNameLst>
                                          <p:attrName>style.visibility</p:attrName>
                                        </p:attrNameLst>
                                      </p:cBhvr>
                                      <p:to>
                                        <p:strVal val="visible"/>
                                      </p:to>
                                    </p:set>
                                    <p:animEffect transition="in" filter="strips(downLeft)">
                                      <p:cBhvr>
                                        <p:cTn id="28" dur="500"/>
                                        <p:tgtEl>
                                          <p:spTgt spid="513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39"/>
                                        </p:tgtEl>
                                        <p:attrNameLst>
                                          <p:attrName>style.visibility</p:attrName>
                                        </p:attrNameLst>
                                      </p:cBhvr>
                                      <p:to>
                                        <p:strVal val="visible"/>
                                      </p:to>
                                    </p:set>
                                    <p:anim calcmode="lin" valueType="num">
                                      <p:cBhvr additive="base">
                                        <p:cTn id="33" dur="500" fill="hold"/>
                                        <p:tgtEl>
                                          <p:spTgt spid="5139"/>
                                        </p:tgtEl>
                                        <p:attrNameLst>
                                          <p:attrName>ppt_x</p:attrName>
                                        </p:attrNameLst>
                                      </p:cBhvr>
                                      <p:tavLst>
                                        <p:tav tm="0">
                                          <p:val>
                                            <p:strVal val="#ppt_x"/>
                                          </p:val>
                                        </p:tav>
                                        <p:tav tm="100000">
                                          <p:val>
                                            <p:strVal val="#ppt_x"/>
                                          </p:val>
                                        </p:tav>
                                      </p:tavLst>
                                    </p:anim>
                                    <p:anim calcmode="lin" valueType="num">
                                      <p:cBhvr additive="base">
                                        <p:cTn id="34" dur="500" fill="hold"/>
                                        <p:tgtEl>
                                          <p:spTgt spid="5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nimBg="1" autoUpdateAnimBg="0"/>
      <p:bldP spid="5136" grpId="0"/>
      <p:bldP spid="5137" grpId="0"/>
      <p:bldP spid="5138" grpId="0"/>
      <p:bldP spid="51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Text Box 5"/>
          <p:cNvSpPr txBox="1">
            <a:spLocks noChangeArrowheads="1"/>
          </p:cNvSpPr>
          <p:nvPr/>
        </p:nvSpPr>
        <p:spPr bwMode="auto">
          <a:xfrm>
            <a:off x="7038975" y="2144713"/>
            <a:ext cx="1952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accent2"/>
                </a:solidFill>
                <a:latin typeface="Times New Roman" pitchFamily="18" charset="0"/>
              </a:rPr>
              <a:t>Start 5 giây</a:t>
            </a:r>
          </a:p>
        </p:txBody>
      </p:sp>
      <p:sp>
        <p:nvSpPr>
          <p:cNvPr id="125958" name="Text Box 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00:00:05</a:t>
            </a:r>
          </a:p>
        </p:txBody>
      </p:sp>
      <p:sp>
        <p:nvSpPr>
          <p:cNvPr id="125959" name="Text Box 7"/>
          <p:cNvSpPr txBox="1">
            <a:spLocks noChangeArrowheads="1"/>
          </p:cNvSpPr>
          <p:nvPr/>
        </p:nvSpPr>
        <p:spPr bwMode="auto">
          <a:xfrm>
            <a:off x="8013700" y="1430338"/>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5960" name="Text Box 8"/>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00:00:04</a:t>
            </a:r>
          </a:p>
        </p:txBody>
      </p:sp>
      <p:sp>
        <p:nvSpPr>
          <p:cNvPr id="125961" name="Text Box 9"/>
          <p:cNvSpPr txBox="1">
            <a:spLocks noChangeArrowheads="1"/>
          </p:cNvSpPr>
          <p:nvPr/>
        </p:nvSpPr>
        <p:spPr bwMode="auto">
          <a:xfrm>
            <a:off x="8013700" y="1795463"/>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5962" name="Text Box 10"/>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00:00:03</a:t>
            </a:r>
          </a:p>
        </p:txBody>
      </p:sp>
      <p:sp>
        <p:nvSpPr>
          <p:cNvPr id="125963" name="Text Box 11"/>
          <p:cNvSpPr txBox="1">
            <a:spLocks noChangeArrowheads="1"/>
          </p:cNvSpPr>
          <p:nvPr/>
        </p:nvSpPr>
        <p:spPr bwMode="auto">
          <a:xfrm>
            <a:off x="8374063" y="708025"/>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5964" name="Text Box 12"/>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00:00:02</a:t>
            </a:r>
          </a:p>
        </p:txBody>
      </p:sp>
      <p:sp>
        <p:nvSpPr>
          <p:cNvPr id="125965" name="Text Box 13"/>
          <p:cNvSpPr txBox="1">
            <a:spLocks noChangeArrowheads="1"/>
          </p:cNvSpPr>
          <p:nvPr/>
        </p:nvSpPr>
        <p:spPr bwMode="auto">
          <a:xfrm>
            <a:off x="8374063" y="106680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5966" name="Text Box 14"/>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00:00:01</a:t>
            </a:r>
          </a:p>
        </p:txBody>
      </p:sp>
      <p:sp>
        <p:nvSpPr>
          <p:cNvPr id="125967" name="Text Box 15"/>
          <p:cNvSpPr txBox="1">
            <a:spLocks noChangeArrowheads="1"/>
          </p:cNvSpPr>
          <p:nvPr/>
        </p:nvSpPr>
        <p:spPr bwMode="auto">
          <a:xfrm>
            <a:off x="8374063" y="142875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5968" name="Text Box 1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00:00:00</a:t>
            </a:r>
          </a:p>
        </p:txBody>
      </p:sp>
      <p:sp>
        <p:nvSpPr>
          <p:cNvPr id="125969" name="Text Box 17"/>
          <p:cNvSpPr txBox="1">
            <a:spLocks noChangeArrowheads="1"/>
          </p:cNvSpPr>
          <p:nvPr/>
        </p:nvSpPr>
        <p:spPr bwMode="auto">
          <a:xfrm>
            <a:off x="8374063" y="1789113"/>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grpSp>
        <p:nvGrpSpPr>
          <p:cNvPr id="125970" name="Group 18"/>
          <p:cNvGrpSpPr>
            <a:grpSpLocks/>
          </p:cNvGrpSpPr>
          <p:nvPr/>
        </p:nvGrpSpPr>
        <p:grpSpPr bwMode="auto">
          <a:xfrm>
            <a:off x="7259638" y="669925"/>
            <a:ext cx="1514475" cy="1516063"/>
            <a:chOff x="410" y="686"/>
            <a:chExt cx="954" cy="955"/>
          </a:xfrm>
        </p:grpSpPr>
        <p:sp>
          <p:nvSpPr>
            <p:cNvPr id="125971" name="Line 19"/>
            <p:cNvSpPr>
              <a:spLocks noChangeShapeType="1"/>
            </p:cNvSpPr>
            <p:nvPr/>
          </p:nvSpPr>
          <p:spPr bwMode="auto">
            <a:xfrm>
              <a:off x="410" y="695"/>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2" name="Line 20"/>
            <p:cNvSpPr>
              <a:spLocks noChangeShapeType="1"/>
            </p:cNvSpPr>
            <p:nvPr/>
          </p:nvSpPr>
          <p:spPr bwMode="auto">
            <a:xfrm>
              <a:off x="1364"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3" name="Line 21"/>
            <p:cNvSpPr>
              <a:spLocks noChangeShapeType="1"/>
            </p:cNvSpPr>
            <p:nvPr/>
          </p:nvSpPr>
          <p:spPr bwMode="auto">
            <a:xfrm>
              <a:off x="410" y="1632"/>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4" name="Line 22"/>
            <p:cNvSpPr>
              <a:spLocks noChangeShapeType="1"/>
            </p:cNvSpPr>
            <p:nvPr/>
          </p:nvSpPr>
          <p:spPr bwMode="auto">
            <a:xfrm>
              <a:off x="412"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975" name="Text Box 23"/>
          <p:cNvSpPr txBox="1">
            <a:spLocks noChangeArrowheads="1"/>
          </p:cNvSpPr>
          <p:nvPr/>
        </p:nvSpPr>
        <p:spPr bwMode="auto">
          <a:xfrm>
            <a:off x="7162800" y="1066800"/>
            <a:ext cx="163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3300"/>
                </a:solidFill>
                <a:latin typeface="Times New Roman" pitchFamily="18" charset="0"/>
              </a:rPr>
              <a:t>Off Time</a:t>
            </a:r>
          </a:p>
        </p:txBody>
      </p:sp>
      <p:pic>
        <p:nvPicPr>
          <p:cNvPr id="125976" name="Picture 24" descr="one_christmas_bell_ri_a_h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43000" cy="1100138"/>
          </a:xfrm>
          <a:prstGeom prst="rect">
            <a:avLst/>
          </a:prstGeom>
          <a:noFill/>
          <a:extLst>
            <a:ext uri="{909E8E84-426E-40DD-AFC4-6F175D3DCCD1}">
              <a14:hiddenFill xmlns:a14="http://schemas.microsoft.com/office/drawing/2010/main">
                <a:solidFill>
                  <a:srgbClr val="FFFFFF"/>
                </a:solidFill>
              </a14:hiddenFill>
            </a:ext>
          </a:extLst>
        </p:spPr>
      </p:pic>
      <p:sp>
        <p:nvSpPr>
          <p:cNvPr id="125977" name="WordArt 25"/>
          <p:cNvSpPr>
            <a:spLocks noChangeArrowheads="1" noChangeShapeType="1" noTextEdit="1"/>
          </p:cNvSpPr>
          <p:nvPr/>
        </p:nvSpPr>
        <p:spPr bwMode="auto">
          <a:xfrm>
            <a:off x="1828800" y="152400"/>
            <a:ext cx="5181600" cy="2209800"/>
          </a:xfrm>
          <a:prstGeom prst="rect">
            <a:avLst/>
          </a:prstGeom>
        </p:spPr>
        <p:txBody>
          <a:bodyPr wrap="none" fromWordArt="1">
            <a:prstTxWarp prst="textWave1">
              <a:avLst>
                <a:gd name="adj1" fmla="val 13005"/>
                <a:gd name="adj2" fmla="val 0"/>
              </a:avLst>
            </a:prstTxWarp>
          </a:bodyPr>
          <a:lstStyle/>
          <a:p>
            <a:pPr algn="ctr"/>
            <a:r>
              <a:rPr lang="vi-VN"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rPr>
              <a:t>Ai nhanh ai đúng?</a:t>
            </a:r>
            <a:endParaRPr lang="en-US"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endParaRPr>
          </a:p>
        </p:txBody>
      </p:sp>
      <p:sp>
        <p:nvSpPr>
          <p:cNvPr id="125978" name="AutoShape 26"/>
          <p:cNvSpPr>
            <a:spLocks noChangeArrowheads="1"/>
          </p:cNvSpPr>
          <p:nvPr/>
        </p:nvSpPr>
        <p:spPr bwMode="auto">
          <a:xfrm>
            <a:off x="304800" y="1981200"/>
            <a:ext cx="3581400" cy="1676400"/>
          </a:xfrm>
          <a:prstGeom prst="irregularSeal1">
            <a:avLst/>
          </a:prstGeom>
          <a:solidFill>
            <a:srgbClr val="CCFFCC"/>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i="1">
                <a:latin typeface="Times New Roman" pitchFamily="18" charset="0"/>
              </a:rPr>
              <a:t>Câu 1</a:t>
            </a:r>
          </a:p>
        </p:txBody>
      </p:sp>
      <p:sp>
        <p:nvSpPr>
          <p:cNvPr id="125979" name="Text Box 27"/>
          <p:cNvSpPr txBox="1">
            <a:spLocks noChangeArrowheads="1"/>
          </p:cNvSpPr>
          <p:nvPr/>
        </p:nvSpPr>
        <p:spPr bwMode="auto">
          <a:xfrm>
            <a:off x="228600" y="3611563"/>
            <a:ext cx="518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latin typeface=".VnArial Narrow" pitchFamily="34" charset="0"/>
              </a:rPr>
              <a:t>  </a:t>
            </a:r>
            <a:r>
              <a:rPr lang="en-US" sz="3200">
                <a:latin typeface="Times New Roman" pitchFamily="18" charset="0"/>
              </a:rPr>
              <a:t>Cách nhận biết đá vôi ?</a:t>
            </a:r>
          </a:p>
        </p:txBody>
      </p:sp>
      <p:sp>
        <p:nvSpPr>
          <p:cNvPr id="125980" name="Text Box 28"/>
          <p:cNvSpPr txBox="1">
            <a:spLocks noChangeArrowheads="1"/>
          </p:cNvSpPr>
          <p:nvPr/>
        </p:nvSpPr>
        <p:spPr bwMode="auto">
          <a:xfrm>
            <a:off x="685800" y="42672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A. Nhỏ giấm thật chua.</a:t>
            </a:r>
          </a:p>
        </p:txBody>
      </p:sp>
      <p:sp>
        <p:nvSpPr>
          <p:cNvPr id="125981" name="Text Box 29"/>
          <p:cNvSpPr txBox="1">
            <a:spLocks noChangeArrowheads="1"/>
          </p:cNvSpPr>
          <p:nvPr/>
        </p:nvSpPr>
        <p:spPr bwMode="auto">
          <a:xfrm>
            <a:off x="685800" y="48768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B. Cọ xát hòn đá vôi với hòn đá cuội.</a:t>
            </a:r>
          </a:p>
        </p:txBody>
      </p:sp>
      <p:sp>
        <p:nvSpPr>
          <p:cNvPr id="125982" name="Text Box 30"/>
          <p:cNvSpPr txBox="1">
            <a:spLocks noChangeArrowheads="1"/>
          </p:cNvSpPr>
          <p:nvPr/>
        </p:nvSpPr>
        <p:spPr bwMode="auto">
          <a:xfrm>
            <a:off x="685800" y="54864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C. Cả hai ý trên.</a:t>
            </a:r>
          </a:p>
        </p:txBody>
      </p:sp>
      <p:sp>
        <p:nvSpPr>
          <p:cNvPr id="125983" name="AutoShape 31"/>
          <p:cNvSpPr>
            <a:spLocks noChangeArrowheads="1"/>
          </p:cNvSpPr>
          <p:nvPr/>
        </p:nvSpPr>
        <p:spPr bwMode="auto">
          <a:xfrm>
            <a:off x="5486400" y="5715000"/>
            <a:ext cx="2514600" cy="860425"/>
          </a:xfrm>
          <a:prstGeom prst="flowChartTerminator">
            <a:avLst/>
          </a:prstGeom>
          <a:solidFill>
            <a:srgbClr val="FF0000"/>
          </a:solidFill>
          <a:ln w="28575" cap="sq">
            <a:miter lim="800000"/>
            <a:headEnd type="none" w="sm" len="sm"/>
            <a:tailEnd type="none" w="sm" len="sm"/>
          </a:ln>
          <a:effectLst/>
          <a:scene3d>
            <a:camera prst="legacyObliqueBottom">
              <a:rot lat="300000" lon="0" rev="0"/>
            </a:camera>
            <a:lightRig rig="legacyFlat1" dir="t"/>
          </a:scene3d>
          <a:sp3d extrusionH="430200" prstMaterial="legacyMatte">
            <a:bevelT w="13500" h="13500" prst="angle"/>
            <a:bevelB w="13500" h="13500" prst="angle"/>
            <a:extrusionClr>
              <a:srgbClr val="C1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a:latin typeface="Times New Roman" pitchFamily="18" charset="0"/>
              </a:rPr>
              <a:t>ĐÁP ÁN : </a:t>
            </a:r>
            <a:r>
              <a:rPr lang="en-US" sz="4800" b="1">
                <a:solidFill>
                  <a:srgbClr val="0000CC"/>
                </a:solidFill>
                <a:latin typeface="Times New Roman" pitchFamily="18" charset="0"/>
              </a:rPr>
              <a:t>C</a:t>
            </a:r>
            <a:r>
              <a:rPr lang="en-US" sz="2000">
                <a:solidFill>
                  <a:srgbClr val="0000CC"/>
                </a:solidFill>
                <a:latin typeface="Times New Roman" pitchFamily="18" charset="0"/>
              </a:rPr>
              <a:t> </a:t>
            </a:r>
          </a:p>
        </p:txBody>
      </p:sp>
      <p:sp>
        <p:nvSpPr>
          <p:cNvPr id="125984" name="Text Box 32"/>
          <p:cNvSpPr txBox="1">
            <a:spLocks noChangeArrowheads="1"/>
          </p:cNvSpPr>
          <p:nvPr/>
        </p:nvSpPr>
        <p:spPr bwMode="auto">
          <a:xfrm>
            <a:off x="685800" y="54864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FF0000"/>
                </a:solidFill>
                <a:latin typeface="Times New Roman" pitchFamily="18" charset="0"/>
              </a:rPr>
              <a:t>C. Cả hai ý trên.</a:t>
            </a:r>
          </a:p>
        </p:txBody>
      </p:sp>
    </p:spTree>
    <p:extLst>
      <p:ext uri="{BB962C8B-B14F-4D97-AF65-F5344CB8AC3E}">
        <p14:creationId xmlns:p14="http://schemas.microsoft.com/office/powerpoint/2010/main" val="3042698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withEffect">
                                  <p:stCondLst>
                                    <p:cond delay="0"/>
                                  </p:stCondLst>
                                  <p:childTnLst>
                                    <p:animEffect transition="out" filter="blinds(horizontal)">
                                      <p:cBhvr>
                                        <p:cTn id="6" dur="500"/>
                                        <p:tgtEl>
                                          <p:spTgt spid="125976"/>
                                        </p:tgtEl>
                                      </p:cBhvr>
                                    </p:animEffect>
                                    <p:set>
                                      <p:cBhvr>
                                        <p:cTn id="7" dur="1" fill="hold">
                                          <p:stCondLst>
                                            <p:cond delay="499"/>
                                          </p:stCondLst>
                                        </p:cTn>
                                        <p:tgtEl>
                                          <p:spTgt spid="12597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3" presetClass="emph" presetSubtype="0" repeatCount="3000" fill="remove" grpId="0" nodeType="clickEffect">
                                  <p:stCondLst>
                                    <p:cond delay="0"/>
                                  </p:stCondLst>
                                  <p:childTnLst>
                                    <p:animClr clrSpc="rgb" dir="cw">
                                      <p:cBhvr override="childStyle">
                                        <p:cTn id="11" dur="1500" accel="50000" autoRev="1" fill="hold" tmFilter="0, 0; .33333, 1; 1, 1">
                                          <p:stCondLst>
                                            <p:cond delay="0"/>
                                          </p:stCondLst>
                                        </p:cTn>
                                        <p:tgtEl>
                                          <p:spTgt spid="125977"/>
                                        </p:tgtEl>
                                        <p:attrNameLst>
                                          <p:attrName>style.color</p:attrName>
                                        </p:attrNameLst>
                                      </p:cBhvr>
                                      <p:to>
                                        <a:schemeClr val="accent2"/>
                                      </p:to>
                                    </p:animClr>
                                    <p:animClr clrSpc="rgb" dir="cw">
                                      <p:cBhvr>
                                        <p:cTn id="12" dur="1500" accel="50000" autoRev="1" fill="hold" tmFilter="0, 0; .33333, 1; 1, 1">
                                          <p:stCondLst>
                                            <p:cond delay="0"/>
                                          </p:stCondLst>
                                        </p:cTn>
                                        <p:tgtEl>
                                          <p:spTgt spid="125977"/>
                                        </p:tgtEl>
                                        <p:attrNameLst>
                                          <p:attrName>fillcolor</p:attrName>
                                        </p:attrNameLst>
                                      </p:cBhvr>
                                      <p:to>
                                        <a:schemeClr val="accent2"/>
                                      </p:to>
                                    </p:animClr>
                                    <p:set>
                                      <p:cBhvr>
                                        <p:cTn id="13" dur="3000" fill="hold"/>
                                        <p:tgtEl>
                                          <p:spTgt spid="125977"/>
                                        </p:tgtEl>
                                        <p:attrNameLst>
                                          <p:attrName>fill.type</p:attrName>
                                        </p:attrNameLst>
                                      </p:cBhvr>
                                      <p:to>
                                        <p:strVal val="solid"/>
                                      </p:to>
                                    </p:set>
                                    <p:set>
                                      <p:cBhvr>
                                        <p:cTn id="14" dur="3000" fill="hold"/>
                                        <p:tgtEl>
                                          <p:spTgt spid="125977"/>
                                        </p:tgtEl>
                                        <p:attrNameLst>
                                          <p:attrName>fill.on</p:attrName>
                                        </p:attrNameLst>
                                      </p:cBhvr>
                                      <p:to>
                                        <p:strVal val="true"/>
                                      </p:to>
                                    </p:set>
                                    <p:animScale>
                                      <p:cBhvr>
                                        <p:cTn id="15" dur="1500" accel="50000" autoRev="1" fill="hold" tmFilter="0, 0; .33333, 1; 1, 1">
                                          <p:stCondLst>
                                            <p:cond delay="0"/>
                                          </p:stCondLst>
                                        </p:cTn>
                                        <p:tgtEl>
                                          <p:spTgt spid="125977"/>
                                        </p:tgtEl>
                                      </p:cBhvr>
                                      <p:from x="100000" y="100000"/>
                                      <p:to x="100000" y="14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25978"/>
                                        </p:tgtEl>
                                        <p:attrNameLst>
                                          <p:attrName>style.visibility</p:attrName>
                                        </p:attrNameLst>
                                      </p:cBhvr>
                                      <p:to>
                                        <p:strVal val="visible"/>
                                      </p:to>
                                    </p:set>
                                    <p:anim calcmode="lin" valueType="num">
                                      <p:cBhvr>
                                        <p:cTn id="20" dur="500" fill="hold"/>
                                        <p:tgtEl>
                                          <p:spTgt spid="125978"/>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5978"/>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5978"/>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5978"/>
                                        </p:tgtEl>
                                        <p:attrNameLst>
                                          <p:attrName>ppt_y</p:attrName>
                                        </p:attrNameLst>
                                      </p:cBhvr>
                                      <p:tavLst>
                                        <p:tav tm="0">
                                          <p:val>
                                            <p:strVal val="#ppt_y"/>
                                          </p:val>
                                        </p:tav>
                                        <p:tav tm="100000">
                                          <p:val>
                                            <p:strVal val="#ppt_y"/>
                                          </p:val>
                                        </p:tav>
                                      </p:tavLst>
                                    </p:anim>
                                  </p:childTnLst>
                                </p:cTn>
                              </p:par>
                              <p:par>
                                <p:cTn id="24" presetID="39" presetClass="entr" presetSubtype="0" accel="100000" fill="hold" grpId="0" nodeType="withEffect">
                                  <p:stCondLst>
                                    <p:cond delay="0"/>
                                  </p:stCondLst>
                                  <p:childTnLst>
                                    <p:set>
                                      <p:cBhvr>
                                        <p:cTn id="25" dur="1" fill="hold">
                                          <p:stCondLst>
                                            <p:cond delay="0"/>
                                          </p:stCondLst>
                                        </p:cTn>
                                        <p:tgtEl>
                                          <p:spTgt spid="125979"/>
                                        </p:tgtEl>
                                        <p:attrNameLst>
                                          <p:attrName>style.visibility</p:attrName>
                                        </p:attrNameLst>
                                      </p:cBhvr>
                                      <p:to>
                                        <p:strVal val="visible"/>
                                      </p:to>
                                    </p:set>
                                    <p:anim calcmode="lin" valueType="num">
                                      <p:cBhvr>
                                        <p:cTn id="26" dur="500" fill="hold"/>
                                        <p:tgtEl>
                                          <p:spTgt spid="125979"/>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25979"/>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25979"/>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25979"/>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5980"/>
                                        </p:tgtEl>
                                        <p:attrNameLst>
                                          <p:attrName>style.visibility</p:attrName>
                                        </p:attrNameLst>
                                      </p:cBhvr>
                                      <p:to>
                                        <p:strVal val="visible"/>
                                      </p:to>
                                    </p:set>
                                    <p:animEffect transition="in" filter="circle(in)">
                                      <p:cBhvr>
                                        <p:cTn id="34" dur="2000"/>
                                        <p:tgtEl>
                                          <p:spTgt spid="125980"/>
                                        </p:tgtEl>
                                      </p:cBhvr>
                                    </p:animEffect>
                                  </p:childTnLst>
                                </p:cTn>
                              </p:par>
                            </p:childTnLst>
                          </p:cTn>
                        </p:par>
                        <p:par>
                          <p:cTn id="35" fill="hold" nodeType="afterGroup">
                            <p:stCondLst>
                              <p:cond delay="2000"/>
                            </p:stCondLst>
                            <p:childTnLst>
                              <p:par>
                                <p:cTn id="36" presetID="18" presetClass="entr" presetSubtype="12" fill="hold" grpId="0" nodeType="afterEffect">
                                  <p:stCondLst>
                                    <p:cond delay="0"/>
                                  </p:stCondLst>
                                  <p:childTnLst>
                                    <p:set>
                                      <p:cBhvr>
                                        <p:cTn id="37" dur="1" fill="hold">
                                          <p:stCondLst>
                                            <p:cond delay="0"/>
                                          </p:stCondLst>
                                        </p:cTn>
                                        <p:tgtEl>
                                          <p:spTgt spid="125981"/>
                                        </p:tgtEl>
                                        <p:attrNameLst>
                                          <p:attrName>style.visibility</p:attrName>
                                        </p:attrNameLst>
                                      </p:cBhvr>
                                      <p:to>
                                        <p:strVal val="visible"/>
                                      </p:to>
                                    </p:set>
                                    <p:animEffect transition="in" filter="strips(downLeft)">
                                      <p:cBhvr>
                                        <p:cTn id="38" dur="500"/>
                                        <p:tgtEl>
                                          <p:spTgt spid="125981"/>
                                        </p:tgtEl>
                                      </p:cBhvr>
                                    </p:animEffect>
                                  </p:childTnLst>
                                </p:cTn>
                              </p:par>
                            </p:childTnLst>
                          </p:cTn>
                        </p:par>
                        <p:par>
                          <p:cTn id="39" fill="hold" nodeType="afterGroup">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25982"/>
                                        </p:tgtEl>
                                        <p:attrNameLst>
                                          <p:attrName>style.visibility</p:attrName>
                                        </p:attrNameLst>
                                      </p:cBhvr>
                                      <p:to>
                                        <p:strVal val="visible"/>
                                      </p:to>
                                    </p:set>
                                    <p:animEffect transition="in" filter="randombar(horizontal)">
                                      <p:cBhvr>
                                        <p:cTn id="42" dur="500"/>
                                        <p:tgtEl>
                                          <p:spTgt spid="1259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5983"/>
                                        </p:tgtEl>
                                        <p:attrNameLst>
                                          <p:attrName>style.visibility</p:attrName>
                                        </p:attrNameLst>
                                      </p:cBhvr>
                                      <p:to>
                                        <p:strVal val="visible"/>
                                      </p:to>
                                    </p:set>
                                    <p:animEffect transition="in" filter="circle(in)">
                                      <p:cBhvr>
                                        <p:cTn id="47" dur="2000"/>
                                        <p:tgtEl>
                                          <p:spTgt spid="125983"/>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125984">
                                            <p:txEl>
                                              <p:pRg st="0" end="0"/>
                                            </p:txEl>
                                          </p:spTgt>
                                        </p:tgtEl>
                                        <p:attrNameLst>
                                          <p:attrName>style.visibility</p:attrName>
                                        </p:attrNameLst>
                                      </p:cBhvr>
                                      <p:to>
                                        <p:strVal val="visible"/>
                                      </p:to>
                                    </p:set>
                                    <p:anim calcmode="lin" valueType="num">
                                      <p:cBhvr>
                                        <p:cTn id="50" dur="1000" fill="hold"/>
                                        <p:tgtEl>
                                          <p:spTgt spid="125984">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25984">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25984">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1259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5957"/>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12595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ding.wav"/>
                                        </p:tgtEl>
                                      </p:cMediaNode>
                                    </p:audio>
                                  </p:subTnLst>
                                </p:cTn>
                              </p:par>
                            </p:childTnLst>
                          </p:cTn>
                        </p:par>
                        <p:par>
                          <p:cTn id="59" fill="hold" nodeType="afterGroup">
                            <p:stCondLst>
                              <p:cond delay="0"/>
                            </p:stCondLst>
                            <p:childTnLst>
                              <p:par>
                                <p:cTn id="60" presetID="3" presetClass="exit" presetSubtype="10" fill="hold" grpId="1" nodeType="afterEffect">
                                  <p:stCondLst>
                                    <p:cond delay="0"/>
                                  </p:stCondLst>
                                  <p:childTnLst>
                                    <p:animEffect transition="out" filter="blinds(horizontal)">
                                      <p:cBhvr>
                                        <p:cTn id="61" dur="500"/>
                                        <p:tgtEl>
                                          <p:spTgt spid="125958"/>
                                        </p:tgtEl>
                                      </p:cBhvr>
                                    </p:animEffect>
                                    <p:set>
                                      <p:cBhvr>
                                        <p:cTn id="62" dur="1" fill="hold">
                                          <p:stCondLst>
                                            <p:cond delay="499"/>
                                          </p:stCondLst>
                                        </p:cTn>
                                        <p:tgtEl>
                                          <p:spTgt spid="125958"/>
                                        </p:tgtEl>
                                        <p:attrNameLst>
                                          <p:attrName>style.visibility</p:attrName>
                                        </p:attrNameLst>
                                      </p:cBhvr>
                                      <p:to>
                                        <p:strVal val="hidden"/>
                                      </p:to>
                                    </p:set>
                                  </p:childTnLst>
                                </p:cTn>
                              </p:par>
                            </p:childTnLst>
                          </p:cTn>
                        </p:par>
                        <p:par>
                          <p:cTn id="63" fill="hold" nodeType="afterGroup">
                            <p:stCondLst>
                              <p:cond delay="500"/>
                            </p:stCondLst>
                            <p:childTnLst>
                              <p:par>
                                <p:cTn id="64" presetID="3" presetClass="exit" presetSubtype="10" fill="hold" grpId="0" nodeType="afterEffect">
                                  <p:stCondLst>
                                    <p:cond delay="0"/>
                                  </p:stCondLst>
                                  <p:childTnLst>
                                    <p:animEffect transition="out" filter="blinds(horizontal)">
                                      <p:cBhvr>
                                        <p:cTn id="65" dur="500"/>
                                        <p:tgtEl>
                                          <p:spTgt spid="125959"/>
                                        </p:tgtEl>
                                      </p:cBhvr>
                                    </p:animEffect>
                                    <p:set>
                                      <p:cBhvr>
                                        <p:cTn id="66" dur="1" fill="hold">
                                          <p:stCondLst>
                                            <p:cond delay="499"/>
                                          </p:stCondLst>
                                        </p:cTn>
                                        <p:tgtEl>
                                          <p:spTgt spid="12595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ding.wav"/>
                                        </p:tgtEl>
                                      </p:cMediaNode>
                                    </p:audio>
                                  </p:subTnLst>
                                </p:cTn>
                              </p:par>
                            </p:childTnLst>
                          </p:cTn>
                        </p:par>
                        <p:par>
                          <p:cTn id="67" fill="hold" nodeType="afterGroup">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2596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ding.wav"/>
                                        </p:tgtEl>
                                      </p:cMediaNode>
                                    </p:audio>
                                  </p:subTnLst>
                                </p:cTn>
                              </p:par>
                            </p:childTnLst>
                          </p:cTn>
                        </p:par>
                        <p:par>
                          <p:cTn id="70" fill="hold" nodeType="afterGroup">
                            <p:stCondLst>
                              <p:cond delay="1000"/>
                            </p:stCondLst>
                            <p:childTnLst>
                              <p:par>
                                <p:cTn id="71" presetID="3" presetClass="exit" presetSubtype="10" fill="hold" grpId="1" nodeType="afterEffect">
                                  <p:stCondLst>
                                    <p:cond delay="0"/>
                                  </p:stCondLst>
                                  <p:childTnLst>
                                    <p:animEffect transition="out" filter="blinds(horizontal)">
                                      <p:cBhvr>
                                        <p:cTn id="72" dur="500"/>
                                        <p:tgtEl>
                                          <p:spTgt spid="125960"/>
                                        </p:tgtEl>
                                      </p:cBhvr>
                                    </p:animEffect>
                                    <p:set>
                                      <p:cBhvr>
                                        <p:cTn id="73" dur="1" fill="hold">
                                          <p:stCondLst>
                                            <p:cond delay="499"/>
                                          </p:stCondLst>
                                        </p:cTn>
                                        <p:tgtEl>
                                          <p:spTgt spid="125960"/>
                                        </p:tgtEl>
                                        <p:attrNameLst>
                                          <p:attrName>style.visibility</p:attrName>
                                        </p:attrNameLst>
                                      </p:cBhvr>
                                      <p:to>
                                        <p:strVal val="hidden"/>
                                      </p:to>
                                    </p:set>
                                  </p:childTnLst>
                                </p:cTn>
                              </p:par>
                            </p:childTnLst>
                          </p:cTn>
                        </p:par>
                        <p:par>
                          <p:cTn id="74" fill="hold" nodeType="afterGroup">
                            <p:stCondLst>
                              <p:cond delay="1500"/>
                            </p:stCondLst>
                            <p:childTnLst>
                              <p:par>
                                <p:cTn id="75" presetID="3" presetClass="exit" presetSubtype="10" fill="hold" grpId="0" nodeType="afterEffect">
                                  <p:stCondLst>
                                    <p:cond delay="0"/>
                                  </p:stCondLst>
                                  <p:childTnLst>
                                    <p:animEffect transition="out" filter="blinds(horizontal)">
                                      <p:cBhvr>
                                        <p:cTn id="76" dur="500"/>
                                        <p:tgtEl>
                                          <p:spTgt spid="125961"/>
                                        </p:tgtEl>
                                      </p:cBhvr>
                                    </p:animEffect>
                                    <p:set>
                                      <p:cBhvr>
                                        <p:cTn id="77" dur="1" fill="hold">
                                          <p:stCondLst>
                                            <p:cond delay="499"/>
                                          </p:stCondLst>
                                        </p:cTn>
                                        <p:tgtEl>
                                          <p:spTgt spid="125961"/>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ding.wav"/>
                                        </p:tgtEl>
                                      </p:cMediaNode>
                                    </p:audio>
                                  </p:subTnLst>
                                </p:cTn>
                              </p:par>
                            </p:childTnLst>
                          </p:cTn>
                        </p:par>
                        <p:par>
                          <p:cTn id="78" fill="hold" nodeType="afterGroup">
                            <p:stCondLst>
                              <p:cond delay="2000"/>
                            </p:stCondLst>
                            <p:childTnLst>
                              <p:par>
                                <p:cTn id="79" presetID="1" presetClass="entr" presetSubtype="0" fill="hold" grpId="0" nodeType="afterEffect">
                                  <p:stCondLst>
                                    <p:cond delay="0"/>
                                  </p:stCondLst>
                                  <p:childTnLst>
                                    <p:set>
                                      <p:cBhvr>
                                        <p:cTn id="80" dur="1" fill="hold">
                                          <p:stCondLst>
                                            <p:cond delay="0"/>
                                          </p:stCondLst>
                                        </p:cTn>
                                        <p:tgtEl>
                                          <p:spTgt spid="125962"/>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ding.wav"/>
                                        </p:tgtEl>
                                      </p:cMediaNode>
                                    </p:audio>
                                  </p:subTnLst>
                                </p:cTn>
                              </p:par>
                            </p:childTnLst>
                          </p:cTn>
                        </p:par>
                        <p:par>
                          <p:cTn id="81" fill="hold" nodeType="afterGroup">
                            <p:stCondLst>
                              <p:cond delay="2000"/>
                            </p:stCondLst>
                            <p:childTnLst>
                              <p:par>
                                <p:cTn id="82" presetID="3" presetClass="exit" presetSubtype="10" fill="hold" grpId="1" nodeType="afterEffect">
                                  <p:stCondLst>
                                    <p:cond delay="0"/>
                                  </p:stCondLst>
                                  <p:childTnLst>
                                    <p:animEffect transition="out" filter="blinds(horizontal)">
                                      <p:cBhvr>
                                        <p:cTn id="83" dur="500"/>
                                        <p:tgtEl>
                                          <p:spTgt spid="125962"/>
                                        </p:tgtEl>
                                      </p:cBhvr>
                                    </p:animEffect>
                                    <p:set>
                                      <p:cBhvr>
                                        <p:cTn id="84" dur="1" fill="hold">
                                          <p:stCondLst>
                                            <p:cond delay="499"/>
                                          </p:stCondLst>
                                        </p:cTn>
                                        <p:tgtEl>
                                          <p:spTgt spid="125962"/>
                                        </p:tgtEl>
                                        <p:attrNameLst>
                                          <p:attrName>style.visibility</p:attrName>
                                        </p:attrNameLst>
                                      </p:cBhvr>
                                      <p:to>
                                        <p:strVal val="hidden"/>
                                      </p:to>
                                    </p:set>
                                  </p:childTnLst>
                                </p:cTn>
                              </p:par>
                            </p:childTnLst>
                          </p:cTn>
                        </p:par>
                        <p:par>
                          <p:cTn id="85" fill="hold" nodeType="afterGroup">
                            <p:stCondLst>
                              <p:cond delay="2500"/>
                            </p:stCondLst>
                            <p:childTnLst>
                              <p:par>
                                <p:cTn id="86" presetID="3" presetClass="exit" presetSubtype="10" fill="hold" grpId="0" nodeType="afterEffect">
                                  <p:stCondLst>
                                    <p:cond delay="0"/>
                                  </p:stCondLst>
                                  <p:childTnLst>
                                    <p:animEffect transition="out" filter="blinds(horizontal)">
                                      <p:cBhvr>
                                        <p:cTn id="87" dur="500"/>
                                        <p:tgtEl>
                                          <p:spTgt spid="125963"/>
                                        </p:tgtEl>
                                      </p:cBhvr>
                                    </p:animEffect>
                                    <p:set>
                                      <p:cBhvr>
                                        <p:cTn id="88" dur="1" fill="hold">
                                          <p:stCondLst>
                                            <p:cond delay="499"/>
                                          </p:stCondLst>
                                        </p:cTn>
                                        <p:tgtEl>
                                          <p:spTgt spid="12596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ding.wav"/>
                                        </p:tgtEl>
                                      </p:cMediaNode>
                                    </p:audio>
                                  </p:subTnLst>
                                </p:cTn>
                              </p:par>
                            </p:childTnLst>
                          </p:cTn>
                        </p:par>
                        <p:par>
                          <p:cTn id="89" fill="hold" nodeType="afterGroup">
                            <p:stCondLst>
                              <p:cond delay="3000"/>
                            </p:stCondLst>
                            <p:childTnLst>
                              <p:par>
                                <p:cTn id="90" presetID="1" presetClass="entr" presetSubtype="0" fill="hold" grpId="0" nodeType="afterEffect">
                                  <p:stCondLst>
                                    <p:cond delay="0"/>
                                  </p:stCondLst>
                                  <p:childTnLst>
                                    <p:set>
                                      <p:cBhvr>
                                        <p:cTn id="91" dur="1" fill="hold">
                                          <p:stCondLst>
                                            <p:cond delay="0"/>
                                          </p:stCondLst>
                                        </p:cTn>
                                        <p:tgtEl>
                                          <p:spTgt spid="125964"/>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ding.wav"/>
                                        </p:tgtEl>
                                      </p:cMediaNode>
                                    </p:audio>
                                  </p:subTnLst>
                                </p:cTn>
                              </p:par>
                            </p:childTnLst>
                          </p:cTn>
                        </p:par>
                        <p:par>
                          <p:cTn id="92" fill="hold" nodeType="afterGroup">
                            <p:stCondLst>
                              <p:cond delay="3000"/>
                            </p:stCondLst>
                            <p:childTnLst>
                              <p:par>
                                <p:cTn id="93" presetID="3" presetClass="exit" presetSubtype="10" fill="hold" grpId="1" nodeType="afterEffect">
                                  <p:stCondLst>
                                    <p:cond delay="0"/>
                                  </p:stCondLst>
                                  <p:childTnLst>
                                    <p:animEffect transition="out" filter="blinds(horizontal)">
                                      <p:cBhvr>
                                        <p:cTn id="94" dur="500"/>
                                        <p:tgtEl>
                                          <p:spTgt spid="125964"/>
                                        </p:tgtEl>
                                      </p:cBhvr>
                                    </p:animEffect>
                                    <p:set>
                                      <p:cBhvr>
                                        <p:cTn id="95" dur="1" fill="hold">
                                          <p:stCondLst>
                                            <p:cond delay="499"/>
                                          </p:stCondLst>
                                        </p:cTn>
                                        <p:tgtEl>
                                          <p:spTgt spid="125964"/>
                                        </p:tgtEl>
                                        <p:attrNameLst>
                                          <p:attrName>style.visibility</p:attrName>
                                        </p:attrNameLst>
                                      </p:cBhvr>
                                      <p:to>
                                        <p:strVal val="hidden"/>
                                      </p:to>
                                    </p:set>
                                  </p:childTnLst>
                                </p:cTn>
                              </p:par>
                            </p:childTnLst>
                          </p:cTn>
                        </p:par>
                        <p:par>
                          <p:cTn id="96" fill="hold" nodeType="afterGroup">
                            <p:stCondLst>
                              <p:cond delay="3500"/>
                            </p:stCondLst>
                            <p:childTnLst>
                              <p:par>
                                <p:cTn id="97" presetID="3" presetClass="exit" presetSubtype="10" fill="hold" grpId="0" nodeType="afterEffect">
                                  <p:stCondLst>
                                    <p:cond delay="0"/>
                                  </p:stCondLst>
                                  <p:childTnLst>
                                    <p:animEffect transition="out" filter="blinds(horizontal)">
                                      <p:cBhvr>
                                        <p:cTn id="98" dur="500"/>
                                        <p:tgtEl>
                                          <p:spTgt spid="125965"/>
                                        </p:tgtEl>
                                      </p:cBhvr>
                                    </p:animEffect>
                                    <p:set>
                                      <p:cBhvr>
                                        <p:cTn id="99" dur="1" fill="hold">
                                          <p:stCondLst>
                                            <p:cond delay="499"/>
                                          </p:stCondLst>
                                        </p:cTn>
                                        <p:tgtEl>
                                          <p:spTgt spid="125965"/>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ding.wav"/>
                                        </p:tgtEl>
                                      </p:cMediaNode>
                                    </p:audio>
                                  </p:subTnLst>
                                </p:cTn>
                              </p:par>
                            </p:childTnLst>
                          </p:cTn>
                        </p:par>
                        <p:par>
                          <p:cTn id="100" fill="hold" nodeType="afterGroup">
                            <p:stCondLst>
                              <p:cond delay="4000"/>
                            </p:stCondLst>
                            <p:childTnLst>
                              <p:par>
                                <p:cTn id="101" presetID="1" presetClass="entr" presetSubtype="0" fill="hold" grpId="0" nodeType="afterEffect">
                                  <p:stCondLst>
                                    <p:cond delay="0"/>
                                  </p:stCondLst>
                                  <p:childTnLst>
                                    <p:set>
                                      <p:cBhvr>
                                        <p:cTn id="102" dur="1" fill="hold">
                                          <p:stCondLst>
                                            <p:cond delay="0"/>
                                          </p:stCondLst>
                                        </p:cTn>
                                        <p:tgtEl>
                                          <p:spTgt spid="125966"/>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ding.wav"/>
                                        </p:tgtEl>
                                      </p:cMediaNode>
                                    </p:audio>
                                  </p:subTnLst>
                                </p:cTn>
                              </p:par>
                            </p:childTnLst>
                          </p:cTn>
                        </p:par>
                        <p:par>
                          <p:cTn id="103" fill="hold" nodeType="afterGroup">
                            <p:stCondLst>
                              <p:cond delay="4000"/>
                            </p:stCondLst>
                            <p:childTnLst>
                              <p:par>
                                <p:cTn id="104" presetID="3" presetClass="exit" presetSubtype="10" fill="hold" grpId="1" nodeType="afterEffect">
                                  <p:stCondLst>
                                    <p:cond delay="0"/>
                                  </p:stCondLst>
                                  <p:childTnLst>
                                    <p:animEffect transition="out" filter="blinds(horizontal)">
                                      <p:cBhvr>
                                        <p:cTn id="105" dur="500"/>
                                        <p:tgtEl>
                                          <p:spTgt spid="125966"/>
                                        </p:tgtEl>
                                      </p:cBhvr>
                                    </p:animEffect>
                                    <p:set>
                                      <p:cBhvr>
                                        <p:cTn id="106" dur="1" fill="hold">
                                          <p:stCondLst>
                                            <p:cond delay="499"/>
                                          </p:stCondLst>
                                        </p:cTn>
                                        <p:tgtEl>
                                          <p:spTgt spid="125966"/>
                                        </p:tgtEl>
                                        <p:attrNameLst>
                                          <p:attrName>style.visibility</p:attrName>
                                        </p:attrNameLst>
                                      </p:cBhvr>
                                      <p:to>
                                        <p:strVal val="hidden"/>
                                      </p:to>
                                    </p:set>
                                  </p:childTnLst>
                                </p:cTn>
                              </p:par>
                            </p:childTnLst>
                          </p:cTn>
                        </p:par>
                        <p:par>
                          <p:cTn id="107" fill="hold" nodeType="afterGroup">
                            <p:stCondLst>
                              <p:cond delay="4500"/>
                            </p:stCondLst>
                            <p:childTnLst>
                              <p:par>
                                <p:cTn id="108" presetID="3" presetClass="exit" presetSubtype="10" fill="hold" grpId="0" nodeType="afterEffect">
                                  <p:stCondLst>
                                    <p:cond delay="0"/>
                                  </p:stCondLst>
                                  <p:childTnLst>
                                    <p:animEffect transition="out" filter="blinds(horizontal)">
                                      <p:cBhvr>
                                        <p:cTn id="109" dur="500"/>
                                        <p:tgtEl>
                                          <p:spTgt spid="125967"/>
                                        </p:tgtEl>
                                      </p:cBhvr>
                                    </p:animEffect>
                                    <p:set>
                                      <p:cBhvr>
                                        <p:cTn id="110" dur="1" fill="hold">
                                          <p:stCondLst>
                                            <p:cond delay="499"/>
                                          </p:stCondLst>
                                        </p:cTn>
                                        <p:tgtEl>
                                          <p:spTgt spid="125967"/>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3" name="ding.wav"/>
                                        </p:tgtEl>
                                      </p:cMediaNode>
                                    </p:audio>
                                  </p:subTnLst>
                                </p:cTn>
                              </p:par>
                            </p:childTnLst>
                          </p:cTn>
                        </p:par>
                        <p:par>
                          <p:cTn id="111" fill="hold" nodeType="afterGroup">
                            <p:stCondLst>
                              <p:cond delay="5000"/>
                            </p:stCondLst>
                            <p:childTnLst>
                              <p:par>
                                <p:cTn id="112" presetID="1" presetClass="entr" presetSubtype="0" fill="hold" grpId="0" nodeType="afterEffect">
                                  <p:stCondLst>
                                    <p:cond delay="0"/>
                                  </p:stCondLst>
                                  <p:childTnLst>
                                    <p:set>
                                      <p:cBhvr>
                                        <p:cTn id="113" dur="1" fill="hold">
                                          <p:stCondLst>
                                            <p:cond delay="0"/>
                                          </p:stCondLst>
                                        </p:cTn>
                                        <p:tgtEl>
                                          <p:spTgt spid="12596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3" name="ding.wav"/>
                                        </p:tgtEl>
                                      </p:cMediaNode>
                                    </p:audio>
                                  </p:subTnLst>
                                </p:cTn>
                              </p:par>
                            </p:childTnLst>
                          </p:cTn>
                        </p:par>
                        <p:par>
                          <p:cTn id="114" fill="hold" nodeType="afterGroup">
                            <p:stCondLst>
                              <p:cond delay="5000"/>
                            </p:stCondLst>
                            <p:childTnLst>
                              <p:par>
                                <p:cTn id="115" presetID="3" presetClass="exit" presetSubtype="10" fill="hold" grpId="1" nodeType="afterEffect">
                                  <p:stCondLst>
                                    <p:cond delay="0"/>
                                  </p:stCondLst>
                                  <p:childTnLst>
                                    <p:animEffect transition="out" filter="blinds(horizontal)">
                                      <p:cBhvr>
                                        <p:cTn id="116" dur="500"/>
                                        <p:tgtEl>
                                          <p:spTgt spid="125968"/>
                                        </p:tgtEl>
                                      </p:cBhvr>
                                    </p:animEffect>
                                    <p:set>
                                      <p:cBhvr>
                                        <p:cTn id="117" dur="1" fill="hold">
                                          <p:stCondLst>
                                            <p:cond delay="499"/>
                                          </p:stCondLst>
                                        </p:cTn>
                                        <p:tgtEl>
                                          <p:spTgt spid="125968"/>
                                        </p:tgtEl>
                                        <p:attrNameLst>
                                          <p:attrName>style.visibility</p:attrName>
                                        </p:attrNameLst>
                                      </p:cBhvr>
                                      <p:to>
                                        <p:strVal val="hidden"/>
                                      </p:to>
                                    </p:set>
                                  </p:childTnLst>
                                </p:cTn>
                              </p:par>
                            </p:childTnLst>
                          </p:cTn>
                        </p:par>
                        <p:par>
                          <p:cTn id="118" fill="hold" nodeType="afterGroup">
                            <p:stCondLst>
                              <p:cond delay="5500"/>
                            </p:stCondLst>
                            <p:childTnLst>
                              <p:par>
                                <p:cTn id="119" presetID="3" presetClass="exit" presetSubtype="10" fill="hold" grpId="0" nodeType="afterEffect">
                                  <p:stCondLst>
                                    <p:cond delay="0"/>
                                  </p:stCondLst>
                                  <p:childTnLst>
                                    <p:animEffect transition="out" filter="blinds(horizontal)">
                                      <p:cBhvr>
                                        <p:cTn id="120" dur="500"/>
                                        <p:tgtEl>
                                          <p:spTgt spid="125969"/>
                                        </p:tgtEl>
                                      </p:cBhvr>
                                    </p:animEffect>
                                    <p:set>
                                      <p:cBhvr>
                                        <p:cTn id="121" dur="1" fill="hold">
                                          <p:stCondLst>
                                            <p:cond delay="499"/>
                                          </p:stCondLst>
                                        </p:cTn>
                                        <p:tgtEl>
                                          <p:spTgt spid="125969"/>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3" name="ding.wav"/>
                                        </p:tgtEl>
                                      </p:cMediaNode>
                                    </p:audio>
                                  </p:subTnLst>
                                </p:cTn>
                              </p:par>
                            </p:childTnLst>
                          </p:cTn>
                        </p:par>
                        <p:par>
                          <p:cTn id="122" fill="hold" nodeType="afterGroup">
                            <p:stCondLst>
                              <p:cond delay="6000"/>
                            </p:stCondLst>
                            <p:childTnLst>
                              <p:par>
                                <p:cTn id="123" presetID="51" presetClass="entr" presetSubtype="0" fill="hold" grpId="0" nodeType="afterEffect">
                                  <p:stCondLst>
                                    <p:cond delay="0"/>
                                  </p:stCondLst>
                                  <p:childTnLst>
                                    <p:set>
                                      <p:cBhvr>
                                        <p:cTn id="124" dur="1" fill="hold">
                                          <p:stCondLst>
                                            <p:cond delay="0"/>
                                          </p:stCondLst>
                                        </p:cTn>
                                        <p:tgtEl>
                                          <p:spTgt spid="125975"/>
                                        </p:tgtEl>
                                        <p:attrNameLst>
                                          <p:attrName>style.visibility</p:attrName>
                                        </p:attrNameLst>
                                      </p:cBhvr>
                                      <p:to>
                                        <p:strVal val="visible"/>
                                      </p:to>
                                    </p:set>
                                    <p:animEffect transition="in" filter="fade">
                                      <p:cBhvr>
                                        <p:cTn id="125" dur="77" decel="100000"/>
                                        <p:tgtEl>
                                          <p:spTgt spid="125975"/>
                                        </p:tgtEl>
                                      </p:cBhvr>
                                    </p:animEffect>
                                    <p:animScale>
                                      <p:cBhvr>
                                        <p:cTn id="126" dur="77" decel="100000"/>
                                        <p:tgtEl>
                                          <p:spTgt spid="125975"/>
                                        </p:tgtEl>
                                      </p:cBhvr>
                                      <p:from x="10000" y="10000"/>
                                      <p:to x="200000" y="450000"/>
                                    </p:animScale>
                                    <p:animScale>
                                      <p:cBhvr>
                                        <p:cTn id="127" dur="123" accel="100000" fill="hold">
                                          <p:stCondLst>
                                            <p:cond delay="77"/>
                                          </p:stCondLst>
                                        </p:cTn>
                                        <p:tgtEl>
                                          <p:spTgt spid="125975"/>
                                        </p:tgtEl>
                                      </p:cBhvr>
                                      <p:from x="200000" y="450000"/>
                                      <p:to x="100000" y="100000"/>
                                    </p:animScale>
                                    <p:set>
                                      <p:cBhvr>
                                        <p:cTn id="128" dur="77" fill="hold"/>
                                        <p:tgtEl>
                                          <p:spTgt spid="125975"/>
                                        </p:tgtEl>
                                        <p:attrNameLst>
                                          <p:attrName>ppt_x</p:attrName>
                                        </p:attrNameLst>
                                      </p:cBhvr>
                                      <p:to>
                                        <p:strVal val="(0.5)"/>
                                      </p:to>
                                    </p:set>
                                    <p:anim from="(0.5)" to="(#ppt_x)" calcmode="lin" valueType="num">
                                      <p:cBhvr>
                                        <p:cTn id="129" dur="123" accel="100000" fill="hold">
                                          <p:stCondLst>
                                            <p:cond delay="77"/>
                                          </p:stCondLst>
                                        </p:cTn>
                                        <p:tgtEl>
                                          <p:spTgt spid="125975"/>
                                        </p:tgtEl>
                                        <p:attrNameLst>
                                          <p:attrName>ppt_x</p:attrName>
                                        </p:attrNameLst>
                                      </p:cBhvr>
                                    </p:anim>
                                    <p:set>
                                      <p:cBhvr>
                                        <p:cTn id="130" dur="77" fill="hold"/>
                                        <p:tgtEl>
                                          <p:spTgt spid="125975"/>
                                        </p:tgtEl>
                                        <p:attrNameLst>
                                          <p:attrName>ppt_y</p:attrName>
                                        </p:attrNameLst>
                                      </p:cBhvr>
                                      <p:to>
                                        <p:strVal val="(#ppt_y+0.4)"/>
                                      </p:to>
                                    </p:set>
                                    <p:anim from="(#ppt_y+0.4)" to="(#ppt_y)" calcmode="lin" valueType="num">
                                      <p:cBhvr>
                                        <p:cTn id="131" dur="123" accel="100000" fill="hold">
                                          <p:stCondLst>
                                            <p:cond delay="77"/>
                                          </p:stCondLst>
                                        </p:cTn>
                                        <p:tgtEl>
                                          <p:spTgt spid="125975"/>
                                        </p:tgtEl>
                                        <p:attrNameLst>
                                          <p:attrName>ppt_y</p:attrName>
                                        </p:attrNameLst>
                                      </p:cBhvr>
                                    </p:anim>
                                  </p:childTnLst>
                                  <p:subTnLst>
                                    <p:audio>
                                      <p:cMediaNode>
                                        <p:cTn display="0" masterRel="sameClick">
                                          <p:stCondLst>
                                            <p:cond evt="begin" delay="0">
                                              <p:tn val="123"/>
                                            </p:cond>
                                          </p:stCondLst>
                                          <p:endCondLst>
                                            <p:cond evt="onStopAudio" delay="0">
                                              <p:tgtEl>
                                                <p:sldTgt/>
                                              </p:tgtEl>
                                            </p:cond>
                                          </p:endCondLst>
                                        </p:cTn>
                                        <p:tgtEl>
                                          <p:sndTgt r:embed="rId4" name="Windows XP Shutdown.wav"/>
                                        </p:tgtEl>
                                      </p:cMediaNode>
                                    </p:audio>
                                  </p:subTnLst>
                                </p:cTn>
                              </p:par>
                            </p:childTnLst>
                          </p:cTn>
                        </p:par>
                      </p:childTnLst>
                    </p:cTn>
                  </p:par>
                </p:childTnLst>
              </p:cTn>
              <p:nextCondLst>
                <p:cond evt="onClick" delay="0">
                  <p:tgtEl>
                    <p:spTgt spid="125957"/>
                  </p:tgtEl>
                </p:cond>
              </p:nextCondLst>
            </p:seq>
          </p:childTnLst>
        </p:cTn>
      </p:par>
    </p:tnLst>
    <p:bldLst>
      <p:bldP spid="125958" grpId="0"/>
      <p:bldP spid="125958" grpId="1"/>
      <p:bldP spid="125959" grpId="0" animBg="1"/>
      <p:bldP spid="125960" grpId="0"/>
      <p:bldP spid="125960" grpId="1"/>
      <p:bldP spid="125961" grpId="0" animBg="1"/>
      <p:bldP spid="125962" grpId="0"/>
      <p:bldP spid="125962" grpId="1"/>
      <p:bldP spid="125963" grpId="0" animBg="1"/>
      <p:bldP spid="125964" grpId="0"/>
      <p:bldP spid="125964" grpId="1"/>
      <p:bldP spid="125965" grpId="0" animBg="1"/>
      <p:bldP spid="125966" grpId="0"/>
      <p:bldP spid="125966" grpId="1"/>
      <p:bldP spid="125967" grpId="0" animBg="1"/>
      <p:bldP spid="125968" grpId="0"/>
      <p:bldP spid="125968" grpId="1"/>
      <p:bldP spid="125969" grpId="0" animBg="1"/>
      <p:bldP spid="125975" grpId="0"/>
      <p:bldP spid="125977" grpId="0" animBg="1"/>
      <p:bldP spid="125978" grpId="0" animBg="1"/>
      <p:bldP spid="125979" grpId="0"/>
      <p:bldP spid="125980" grpId="0"/>
      <p:bldP spid="125981" grpId="0"/>
      <p:bldP spid="125982" grpId="0"/>
      <p:bldP spid="1259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Text Box 5"/>
          <p:cNvSpPr txBox="1">
            <a:spLocks noChangeArrowheads="1"/>
          </p:cNvSpPr>
          <p:nvPr/>
        </p:nvSpPr>
        <p:spPr bwMode="auto">
          <a:xfrm>
            <a:off x="7038975" y="2144713"/>
            <a:ext cx="1952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accent2"/>
                </a:solidFill>
                <a:latin typeface="Times New Roman" pitchFamily="18" charset="0"/>
              </a:rPr>
              <a:t>Start 5 giây</a:t>
            </a:r>
          </a:p>
        </p:txBody>
      </p:sp>
      <p:sp>
        <p:nvSpPr>
          <p:cNvPr id="123910" name="Text Box 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00:00:05</a:t>
            </a:r>
          </a:p>
        </p:txBody>
      </p:sp>
      <p:sp>
        <p:nvSpPr>
          <p:cNvPr id="123911" name="Text Box 7"/>
          <p:cNvSpPr txBox="1">
            <a:spLocks noChangeArrowheads="1"/>
          </p:cNvSpPr>
          <p:nvPr/>
        </p:nvSpPr>
        <p:spPr bwMode="auto">
          <a:xfrm>
            <a:off x="8013700" y="1430338"/>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3912" name="Text Box 8"/>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00:00:04</a:t>
            </a:r>
          </a:p>
        </p:txBody>
      </p:sp>
      <p:sp>
        <p:nvSpPr>
          <p:cNvPr id="123913" name="Text Box 9"/>
          <p:cNvSpPr txBox="1">
            <a:spLocks noChangeArrowheads="1"/>
          </p:cNvSpPr>
          <p:nvPr/>
        </p:nvSpPr>
        <p:spPr bwMode="auto">
          <a:xfrm>
            <a:off x="8013700" y="1795463"/>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3914" name="Text Box 10"/>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00:00:03</a:t>
            </a:r>
          </a:p>
        </p:txBody>
      </p:sp>
      <p:sp>
        <p:nvSpPr>
          <p:cNvPr id="123915" name="Text Box 11"/>
          <p:cNvSpPr txBox="1">
            <a:spLocks noChangeArrowheads="1"/>
          </p:cNvSpPr>
          <p:nvPr/>
        </p:nvSpPr>
        <p:spPr bwMode="auto">
          <a:xfrm>
            <a:off x="8374063" y="708025"/>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3916" name="Text Box 12"/>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00:00:02</a:t>
            </a:r>
          </a:p>
        </p:txBody>
      </p:sp>
      <p:sp>
        <p:nvSpPr>
          <p:cNvPr id="123917" name="Text Box 13"/>
          <p:cNvSpPr txBox="1">
            <a:spLocks noChangeArrowheads="1"/>
          </p:cNvSpPr>
          <p:nvPr/>
        </p:nvSpPr>
        <p:spPr bwMode="auto">
          <a:xfrm>
            <a:off x="8374063" y="106680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3918" name="Text Box 14"/>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00:00:01</a:t>
            </a:r>
          </a:p>
        </p:txBody>
      </p:sp>
      <p:sp>
        <p:nvSpPr>
          <p:cNvPr id="123919" name="Text Box 15"/>
          <p:cNvSpPr txBox="1">
            <a:spLocks noChangeArrowheads="1"/>
          </p:cNvSpPr>
          <p:nvPr/>
        </p:nvSpPr>
        <p:spPr bwMode="auto">
          <a:xfrm>
            <a:off x="8374063" y="142875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3920" name="Text Box 1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00:00:00</a:t>
            </a:r>
          </a:p>
        </p:txBody>
      </p:sp>
      <p:sp>
        <p:nvSpPr>
          <p:cNvPr id="123921" name="Text Box 17"/>
          <p:cNvSpPr txBox="1">
            <a:spLocks noChangeArrowheads="1"/>
          </p:cNvSpPr>
          <p:nvPr/>
        </p:nvSpPr>
        <p:spPr bwMode="auto">
          <a:xfrm>
            <a:off x="8374063" y="1789113"/>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grpSp>
        <p:nvGrpSpPr>
          <p:cNvPr id="123922" name="Group 18"/>
          <p:cNvGrpSpPr>
            <a:grpSpLocks/>
          </p:cNvGrpSpPr>
          <p:nvPr/>
        </p:nvGrpSpPr>
        <p:grpSpPr bwMode="auto">
          <a:xfrm>
            <a:off x="7259638" y="669925"/>
            <a:ext cx="1514475" cy="1516063"/>
            <a:chOff x="410" y="686"/>
            <a:chExt cx="954" cy="955"/>
          </a:xfrm>
        </p:grpSpPr>
        <p:sp>
          <p:nvSpPr>
            <p:cNvPr id="123923" name="Line 19"/>
            <p:cNvSpPr>
              <a:spLocks noChangeShapeType="1"/>
            </p:cNvSpPr>
            <p:nvPr/>
          </p:nvSpPr>
          <p:spPr bwMode="auto">
            <a:xfrm>
              <a:off x="410" y="695"/>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24" name="Line 20"/>
            <p:cNvSpPr>
              <a:spLocks noChangeShapeType="1"/>
            </p:cNvSpPr>
            <p:nvPr/>
          </p:nvSpPr>
          <p:spPr bwMode="auto">
            <a:xfrm>
              <a:off x="1364"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25" name="Line 21"/>
            <p:cNvSpPr>
              <a:spLocks noChangeShapeType="1"/>
            </p:cNvSpPr>
            <p:nvPr/>
          </p:nvSpPr>
          <p:spPr bwMode="auto">
            <a:xfrm>
              <a:off x="410" y="1632"/>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26" name="Line 22"/>
            <p:cNvSpPr>
              <a:spLocks noChangeShapeType="1"/>
            </p:cNvSpPr>
            <p:nvPr/>
          </p:nvSpPr>
          <p:spPr bwMode="auto">
            <a:xfrm>
              <a:off x="412"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927" name="Text Box 23"/>
          <p:cNvSpPr txBox="1">
            <a:spLocks noChangeArrowheads="1"/>
          </p:cNvSpPr>
          <p:nvPr/>
        </p:nvSpPr>
        <p:spPr bwMode="auto">
          <a:xfrm>
            <a:off x="7162800" y="1066800"/>
            <a:ext cx="163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3300"/>
                </a:solidFill>
                <a:latin typeface="Times New Roman" pitchFamily="18" charset="0"/>
              </a:rPr>
              <a:t>Off Time</a:t>
            </a:r>
          </a:p>
        </p:txBody>
      </p:sp>
      <p:pic>
        <p:nvPicPr>
          <p:cNvPr id="123928" name="Picture 24" descr="one_christmas_bell_ri_a_h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95400" cy="1247775"/>
          </a:xfrm>
          <a:prstGeom prst="rect">
            <a:avLst/>
          </a:prstGeom>
          <a:noFill/>
          <a:extLst>
            <a:ext uri="{909E8E84-426E-40DD-AFC4-6F175D3DCCD1}">
              <a14:hiddenFill xmlns:a14="http://schemas.microsoft.com/office/drawing/2010/main">
                <a:solidFill>
                  <a:srgbClr val="FFFFFF"/>
                </a:solidFill>
              </a14:hiddenFill>
            </a:ext>
          </a:extLst>
        </p:spPr>
      </p:pic>
      <p:sp>
        <p:nvSpPr>
          <p:cNvPr id="123929" name="WordArt 25"/>
          <p:cNvSpPr>
            <a:spLocks noChangeArrowheads="1" noChangeShapeType="1" noTextEdit="1"/>
          </p:cNvSpPr>
          <p:nvPr/>
        </p:nvSpPr>
        <p:spPr bwMode="auto">
          <a:xfrm>
            <a:off x="1828800" y="76200"/>
            <a:ext cx="4800600" cy="2286000"/>
          </a:xfrm>
          <a:prstGeom prst="rect">
            <a:avLst/>
          </a:prstGeom>
        </p:spPr>
        <p:txBody>
          <a:bodyPr wrap="none" fromWordArt="1">
            <a:prstTxWarp prst="textWave1">
              <a:avLst>
                <a:gd name="adj1" fmla="val 13005"/>
                <a:gd name="adj2" fmla="val 0"/>
              </a:avLst>
            </a:prstTxWarp>
          </a:bodyPr>
          <a:lstStyle/>
          <a:p>
            <a:pPr algn="ctr"/>
            <a:r>
              <a:rPr lang="vi-VN"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rPr>
              <a:t>Ai nhanh ai đúng</a:t>
            </a:r>
            <a:endParaRPr lang="en-US"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endParaRPr>
          </a:p>
        </p:txBody>
      </p:sp>
      <p:sp>
        <p:nvSpPr>
          <p:cNvPr id="123930" name="AutoShape 26"/>
          <p:cNvSpPr>
            <a:spLocks noChangeArrowheads="1"/>
          </p:cNvSpPr>
          <p:nvPr/>
        </p:nvSpPr>
        <p:spPr bwMode="auto">
          <a:xfrm>
            <a:off x="152400" y="2057400"/>
            <a:ext cx="3962400" cy="1219200"/>
          </a:xfrm>
          <a:prstGeom prst="irregularSeal1">
            <a:avLst/>
          </a:prstGeom>
          <a:solidFill>
            <a:srgbClr val="CCFFCC"/>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i="1">
                <a:latin typeface="Times New Roman" pitchFamily="18" charset="0"/>
              </a:rPr>
              <a:t>Câu</a:t>
            </a:r>
            <a:r>
              <a:rPr lang="en-US" sz="3200" b="1" i="1">
                <a:latin typeface=".VnTime" pitchFamily="34" charset="0"/>
              </a:rPr>
              <a:t> 2</a:t>
            </a:r>
          </a:p>
        </p:txBody>
      </p:sp>
      <p:sp>
        <p:nvSpPr>
          <p:cNvPr id="123931" name="Text Box 27"/>
          <p:cNvSpPr txBox="1">
            <a:spLocks noChangeArrowheads="1"/>
          </p:cNvSpPr>
          <p:nvPr/>
        </p:nvSpPr>
        <p:spPr bwMode="auto">
          <a:xfrm>
            <a:off x="381000" y="32004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latin typeface=".VnArial Narrow" pitchFamily="34" charset="0"/>
              </a:rPr>
              <a:t>  </a:t>
            </a:r>
            <a:r>
              <a:rPr lang="en-US" sz="3200">
                <a:latin typeface="Times New Roman" pitchFamily="18" charset="0"/>
              </a:rPr>
              <a:t>Tính chất của đá vôi ?</a:t>
            </a:r>
          </a:p>
        </p:txBody>
      </p:sp>
      <p:sp>
        <p:nvSpPr>
          <p:cNvPr id="123932" name="Text Box 28"/>
          <p:cNvSpPr txBox="1">
            <a:spLocks noChangeArrowheads="1"/>
          </p:cNvSpPr>
          <p:nvPr/>
        </p:nvSpPr>
        <p:spPr bwMode="auto">
          <a:xfrm>
            <a:off x="685800" y="38100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A. Đá vôi rất mềm; có thể hòa tan trong nước.</a:t>
            </a:r>
          </a:p>
        </p:txBody>
      </p:sp>
      <p:sp>
        <p:nvSpPr>
          <p:cNvPr id="123933" name="Text Box 29"/>
          <p:cNvSpPr txBox="1">
            <a:spLocks noChangeArrowheads="1"/>
          </p:cNvSpPr>
          <p:nvPr/>
        </p:nvSpPr>
        <p:spPr bwMode="auto">
          <a:xfrm>
            <a:off x="685800" y="42672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B. Đá vôi không cứng lắm; sủi bọt khi nhỏ  giấm thật chua vào.</a:t>
            </a:r>
          </a:p>
        </p:txBody>
      </p:sp>
      <p:sp>
        <p:nvSpPr>
          <p:cNvPr id="123934" name="Text Box 30"/>
          <p:cNvSpPr txBox="1">
            <a:spLocks noChangeArrowheads="1"/>
          </p:cNvSpPr>
          <p:nvPr/>
        </p:nvSpPr>
        <p:spPr bwMode="auto">
          <a:xfrm>
            <a:off x="685800" y="51054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C. Đá vôi rất cứng; có thể sủi bọt khi nhỏ giấm vào.</a:t>
            </a:r>
            <a:r>
              <a:rPr lang="en-US">
                <a:latin typeface="Franklin Gothic Medium" pitchFamily="34" charset="0"/>
              </a:rPr>
              <a:t> </a:t>
            </a:r>
          </a:p>
        </p:txBody>
      </p:sp>
      <p:sp>
        <p:nvSpPr>
          <p:cNvPr id="123935" name="AutoShape 31"/>
          <p:cNvSpPr>
            <a:spLocks noChangeArrowheads="1"/>
          </p:cNvSpPr>
          <p:nvPr/>
        </p:nvSpPr>
        <p:spPr bwMode="auto">
          <a:xfrm>
            <a:off x="5486400" y="5715000"/>
            <a:ext cx="2590800" cy="860425"/>
          </a:xfrm>
          <a:prstGeom prst="flowChartTerminator">
            <a:avLst/>
          </a:prstGeom>
          <a:solidFill>
            <a:srgbClr val="FF0000"/>
          </a:solidFill>
          <a:ln w="28575" cap="sq">
            <a:miter lim="800000"/>
            <a:headEnd type="none" w="sm" len="sm"/>
            <a:tailEnd type="none" w="sm" len="sm"/>
          </a:ln>
          <a:effectLst/>
          <a:scene3d>
            <a:camera prst="legacyObliqueBottom">
              <a:rot lat="300000" lon="0" rev="0"/>
            </a:camera>
            <a:lightRig rig="legacyFlat1" dir="t"/>
          </a:scene3d>
          <a:sp3d extrusionH="430200" prstMaterial="legacyMatte">
            <a:bevelT w="13500" h="13500" prst="angle"/>
            <a:bevelB w="13500" h="13500" prst="angle"/>
            <a:extrusionClr>
              <a:srgbClr val="C1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a:latin typeface="Times New Roman" pitchFamily="18" charset="0"/>
              </a:rPr>
              <a:t>ĐÁP ÁN : </a:t>
            </a:r>
            <a:r>
              <a:rPr lang="en-US" sz="4800" b="1">
                <a:solidFill>
                  <a:srgbClr val="0000CC"/>
                </a:solidFill>
                <a:latin typeface="Times New Roman" pitchFamily="18" charset="0"/>
              </a:rPr>
              <a:t>B</a:t>
            </a:r>
            <a:r>
              <a:rPr lang="en-US" sz="2000">
                <a:solidFill>
                  <a:srgbClr val="0000CC"/>
                </a:solidFill>
                <a:latin typeface="Times New Roman" pitchFamily="18" charset="0"/>
              </a:rPr>
              <a:t> </a:t>
            </a:r>
          </a:p>
        </p:txBody>
      </p:sp>
      <p:sp>
        <p:nvSpPr>
          <p:cNvPr id="123936" name="Text Box 32"/>
          <p:cNvSpPr txBox="1">
            <a:spLocks noChangeArrowheads="1"/>
          </p:cNvSpPr>
          <p:nvPr/>
        </p:nvSpPr>
        <p:spPr bwMode="auto">
          <a:xfrm>
            <a:off x="685800" y="42672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FF0000"/>
                </a:solidFill>
                <a:latin typeface="Times New Roman" pitchFamily="18" charset="0"/>
              </a:rPr>
              <a:t>B. Đá vôi không cứng lắm; sủi bọt khi nhỏ  giấm thật chua vào.</a:t>
            </a:r>
          </a:p>
        </p:txBody>
      </p:sp>
    </p:spTree>
    <p:extLst>
      <p:ext uri="{BB962C8B-B14F-4D97-AF65-F5344CB8AC3E}">
        <p14:creationId xmlns:p14="http://schemas.microsoft.com/office/powerpoint/2010/main" val="15597169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withEffect">
                                  <p:stCondLst>
                                    <p:cond delay="0"/>
                                  </p:stCondLst>
                                  <p:childTnLst>
                                    <p:animEffect transition="out" filter="blinds(horizontal)">
                                      <p:cBhvr>
                                        <p:cTn id="6" dur="500"/>
                                        <p:tgtEl>
                                          <p:spTgt spid="123928"/>
                                        </p:tgtEl>
                                      </p:cBhvr>
                                    </p:animEffect>
                                    <p:set>
                                      <p:cBhvr>
                                        <p:cTn id="7" dur="1" fill="hold">
                                          <p:stCondLst>
                                            <p:cond delay="499"/>
                                          </p:stCondLst>
                                        </p:cTn>
                                        <p:tgtEl>
                                          <p:spTgt spid="1239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3" presetClass="emph" presetSubtype="0" repeatCount="3000" fill="remove" grpId="0" nodeType="clickEffect">
                                  <p:stCondLst>
                                    <p:cond delay="0"/>
                                  </p:stCondLst>
                                  <p:childTnLst>
                                    <p:animClr clrSpc="rgb" dir="cw">
                                      <p:cBhvr override="childStyle">
                                        <p:cTn id="11" dur="1500" accel="50000" autoRev="1" fill="hold" tmFilter="0, 0; .33333, 1; 1, 1">
                                          <p:stCondLst>
                                            <p:cond delay="0"/>
                                          </p:stCondLst>
                                        </p:cTn>
                                        <p:tgtEl>
                                          <p:spTgt spid="123929"/>
                                        </p:tgtEl>
                                        <p:attrNameLst>
                                          <p:attrName>style.color</p:attrName>
                                        </p:attrNameLst>
                                      </p:cBhvr>
                                      <p:to>
                                        <a:schemeClr val="accent2"/>
                                      </p:to>
                                    </p:animClr>
                                    <p:animClr clrSpc="rgb" dir="cw">
                                      <p:cBhvr>
                                        <p:cTn id="12" dur="1500" accel="50000" autoRev="1" fill="hold" tmFilter="0, 0; .33333, 1; 1, 1">
                                          <p:stCondLst>
                                            <p:cond delay="0"/>
                                          </p:stCondLst>
                                        </p:cTn>
                                        <p:tgtEl>
                                          <p:spTgt spid="123929"/>
                                        </p:tgtEl>
                                        <p:attrNameLst>
                                          <p:attrName>fillcolor</p:attrName>
                                        </p:attrNameLst>
                                      </p:cBhvr>
                                      <p:to>
                                        <a:schemeClr val="accent2"/>
                                      </p:to>
                                    </p:animClr>
                                    <p:set>
                                      <p:cBhvr>
                                        <p:cTn id="13" dur="3000" fill="hold"/>
                                        <p:tgtEl>
                                          <p:spTgt spid="123929"/>
                                        </p:tgtEl>
                                        <p:attrNameLst>
                                          <p:attrName>fill.type</p:attrName>
                                        </p:attrNameLst>
                                      </p:cBhvr>
                                      <p:to>
                                        <p:strVal val="solid"/>
                                      </p:to>
                                    </p:set>
                                    <p:set>
                                      <p:cBhvr>
                                        <p:cTn id="14" dur="3000" fill="hold"/>
                                        <p:tgtEl>
                                          <p:spTgt spid="123929"/>
                                        </p:tgtEl>
                                        <p:attrNameLst>
                                          <p:attrName>fill.on</p:attrName>
                                        </p:attrNameLst>
                                      </p:cBhvr>
                                      <p:to>
                                        <p:strVal val="true"/>
                                      </p:to>
                                    </p:set>
                                    <p:animScale>
                                      <p:cBhvr>
                                        <p:cTn id="15" dur="1500" accel="50000" autoRev="1" fill="hold" tmFilter="0, 0; .33333, 1; 1, 1">
                                          <p:stCondLst>
                                            <p:cond delay="0"/>
                                          </p:stCondLst>
                                        </p:cTn>
                                        <p:tgtEl>
                                          <p:spTgt spid="123929"/>
                                        </p:tgtEl>
                                      </p:cBhvr>
                                      <p:from x="100000" y="100000"/>
                                      <p:to x="100000" y="14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23930"/>
                                        </p:tgtEl>
                                        <p:attrNameLst>
                                          <p:attrName>style.visibility</p:attrName>
                                        </p:attrNameLst>
                                      </p:cBhvr>
                                      <p:to>
                                        <p:strVal val="visible"/>
                                      </p:to>
                                    </p:set>
                                    <p:anim calcmode="lin" valueType="num">
                                      <p:cBhvr>
                                        <p:cTn id="20" dur="500" fill="hold"/>
                                        <p:tgtEl>
                                          <p:spTgt spid="123930"/>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3930"/>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3930"/>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3930"/>
                                        </p:tgtEl>
                                        <p:attrNameLst>
                                          <p:attrName>ppt_y</p:attrName>
                                        </p:attrNameLst>
                                      </p:cBhvr>
                                      <p:tavLst>
                                        <p:tav tm="0">
                                          <p:val>
                                            <p:strVal val="#ppt_y"/>
                                          </p:val>
                                        </p:tav>
                                        <p:tav tm="100000">
                                          <p:val>
                                            <p:strVal val="#ppt_y"/>
                                          </p:val>
                                        </p:tav>
                                      </p:tavLst>
                                    </p:anim>
                                  </p:childTnLst>
                                </p:cTn>
                              </p:par>
                              <p:par>
                                <p:cTn id="24" presetID="39" presetClass="entr" presetSubtype="0" accel="100000" fill="hold" grpId="0" nodeType="withEffect">
                                  <p:stCondLst>
                                    <p:cond delay="0"/>
                                  </p:stCondLst>
                                  <p:childTnLst>
                                    <p:set>
                                      <p:cBhvr>
                                        <p:cTn id="25" dur="1" fill="hold">
                                          <p:stCondLst>
                                            <p:cond delay="0"/>
                                          </p:stCondLst>
                                        </p:cTn>
                                        <p:tgtEl>
                                          <p:spTgt spid="123931"/>
                                        </p:tgtEl>
                                        <p:attrNameLst>
                                          <p:attrName>style.visibility</p:attrName>
                                        </p:attrNameLst>
                                      </p:cBhvr>
                                      <p:to>
                                        <p:strVal val="visible"/>
                                      </p:to>
                                    </p:set>
                                    <p:anim calcmode="lin" valueType="num">
                                      <p:cBhvr>
                                        <p:cTn id="26" dur="500" fill="hold"/>
                                        <p:tgtEl>
                                          <p:spTgt spid="123931"/>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23931"/>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23931"/>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23931"/>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3932"/>
                                        </p:tgtEl>
                                        <p:attrNameLst>
                                          <p:attrName>style.visibility</p:attrName>
                                        </p:attrNameLst>
                                      </p:cBhvr>
                                      <p:to>
                                        <p:strVal val="visible"/>
                                      </p:to>
                                    </p:set>
                                    <p:animEffect transition="in" filter="box(in)">
                                      <p:cBhvr>
                                        <p:cTn id="34" dur="500"/>
                                        <p:tgtEl>
                                          <p:spTgt spid="123932"/>
                                        </p:tgtEl>
                                      </p:cBhvr>
                                    </p:animEffect>
                                  </p:childTnLst>
                                </p:cTn>
                              </p:par>
                            </p:childTnLst>
                          </p:cTn>
                        </p:par>
                        <p:par>
                          <p:cTn id="35" fill="hold" nodeType="afterGroup">
                            <p:stCondLst>
                              <p:cond delay="500"/>
                            </p:stCondLst>
                            <p:childTnLst>
                              <p:par>
                                <p:cTn id="36" presetID="16" presetClass="entr" presetSubtype="26" fill="hold" grpId="0" nodeType="afterEffect">
                                  <p:stCondLst>
                                    <p:cond delay="0"/>
                                  </p:stCondLst>
                                  <p:childTnLst>
                                    <p:set>
                                      <p:cBhvr>
                                        <p:cTn id="37" dur="1" fill="hold">
                                          <p:stCondLst>
                                            <p:cond delay="0"/>
                                          </p:stCondLst>
                                        </p:cTn>
                                        <p:tgtEl>
                                          <p:spTgt spid="123933"/>
                                        </p:tgtEl>
                                        <p:attrNameLst>
                                          <p:attrName>style.visibility</p:attrName>
                                        </p:attrNameLst>
                                      </p:cBhvr>
                                      <p:to>
                                        <p:strVal val="visible"/>
                                      </p:to>
                                    </p:set>
                                    <p:animEffect transition="in" filter="barn(inHorizontal)">
                                      <p:cBhvr>
                                        <p:cTn id="38" dur="500"/>
                                        <p:tgtEl>
                                          <p:spTgt spid="123933"/>
                                        </p:tgtEl>
                                      </p:cBhvr>
                                    </p:animEffect>
                                  </p:childTnLst>
                                </p:cTn>
                              </p:par>
                            </p:childTnLst>
                          </p:cTn>
                        </p:par>
                        <p:par>
                          <p:cTn id="39" fill="hold" nodeType="afterGroup">
                            <p:stCondLst>
                              <p:cond delay="1000"/>
                            </p:stCondLst>
                            <p:childTnLst>
                              <p:par>
                                <p:cTn id="40" presetID="55" presetClass="entr" presetSubtype="0" fill="hold" grpId="0" nodeType="afterEffect">
                                  <p:stCondLst>
                                    <p:cond delay="0"/>
                                  </p:stCondLst>
                                  <p:childTnLst>
                                    <p:set>
                                      <p:cBhvr>
                                        <p:cTn id="41" dur="1" fill="hold">
                                          <p:stCondLst>
                                            <p:cond delay="0"/>
                                          </p:stCondLst>
                                        </p:cTn>
                                        <p:tgtEl>
                                          <p:spTgt spid="123934"/>
                                        </p:tgtEl>
                                        <p:attrNameLst>
                                          <p:attrName>style.visibility</p:attrName>
                                        </p:attrNameLst>
                                      </p:cBhvr>
                                      <p:to>
                                        <p:strVal val="visible"/>
                                      </p:to>
                                    </p:set>
                                    <p:anim calcmode="lin" valueType="num">
                                      <p:cBhvr>
                                        <p:cTn id="42" dur="1000" fill="hold"/>
                                        <p:tgtEl>
                                          <p:spTgt spid="123934"/>
                                        </p:tgtEl>
                                        <p:attrNameLst>
                                          <p:attrName>ppt_w</p:attrName>
                                        </p:attrNameLst>
                                      </p:cBhvr>
                                      <p:tavLst>
                                        <p:tav tm="0">
                                          <p:val>
                                            <p:strVal val="#ppt_w*0.70"/>
                                          </p:val>
                                        </p:tav>
                                        <p:tav tm="100000">
                                          <p:val>
                                            <p:strVal val="#ppt_w"/>
                                          </p:val>
                                        </p:tav>
                                      </p:tavLst>
                                    </p:anim>
                                    <p:anim calcmode="lin" valueType="num">
                                      <p:cBhvr>
                                        <p:cTn id="43" dur="1000" fill="hold"/>
                                        <p:tgtEl>
                                          <p:spTgt spid="123934"/>
                                        </p:tgtEl>
                                        <p:attrNameLst>
                                          <p:attrName>ppt_h</p:attrName>
                                        </p:attrNameLst>
                                      </p:cBhvr>
                                      <p:tavLst>
                                        <p:tav tm="0">
                                          <p:val>
                                            <p:strVal val="#ppt_h"/>
                                          </p:val>
                                        </p:tav>
                                        <p:tav tm="100000">
                                          <p:val>
                                            <p:strVal val="#ppt_h"/>
                                          </p:val>
                                        </p:tav>
                                      </p:tavLst>
                                    </p:anim>
                                    <p:animEffect transition="in" filter="fade">
                                      <p:cBhvr>
                                        <p:cTn id="44" dur="1000"/>
                                        <p:tgtEl>
                                          <p:spTgt spid="12393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23935"/>
                                        </p:tgtEl>
                                        <p:attrNameLst>
                                          <p:attrName>style.visibility</p:attrName>
                                        </p:attrNameLst>
                                      </p:cBhvr>
                                      <p:to>
                                        <p:strVal val="visible"/>
                                      </p:to>
                                    </p:set>
                                    <p:animEffect transition="in" filter="randombar(horizontal)">
                                      <p:cBhvr>
                                        <p:cTn id="49" dur="500"/>
                                        <p:tgtEl>
                                          <p:spTgt spid="123935"/>
                                        </p:tgtEl>
                                      </p:cBhvr>
                                    </p:animEffect>
                                  </p:childTnLst>
                                </p:cTn>
                              </p:par>
                              <p:par>
                                <p:cTn id="50" presetID="31" presetClass="entr" presetSubtype="0" fill="hold" nodeType="withEffect">
                                  <p:stCondLst>
                                    <p:cond delay="0"/>
                                  </p:stCondLst>
                                  <p:iterate type="lt">
                                    <p:tmPct val="5000"/>
                                  </p:iterate>
                                  <p:childTnLst>
                                    <p:set>
                                      <p:cBhvr>
                                        <p:cTn id="51" dur="1" fill="hold">
                                          <p:stCondLst>
                                            <p:cond delay="0"/>
                                          </p:stCondLst>
                                        </p:cTn>
                                        <p:tgtEl>
                                          <p:spTgt spid="123936">
                                            <p:txEl>
                                              <p:pRg st="0" end="0"/>
                                            </p:txEl>
                                          </p:spTgt>
                                        </p:tgtEl>
                                        <p:attrNameLst>
                                          <p:attrName>style.visibility</p:attrName>
                                        </p:attrNameLst>
                                      </p:cBhvr>
                                      <p:to>
                                        <p:strVal val="visible"/>
                                      </p:to>
                                    </p:set>
                                    <p:anim calcmode="lin" valueType="num">
                                      <p:cBhvr>
                                        <p:cTn id="52" dur="1000" fill="hold"/>
                                        <p:tgtEl>
                                          <p:spTgt spid="123936">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123936">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123936">
                                            <p:txEl>
                                              <p:pRg st="0" end="0"/>
                                            </p:txEl>
                                          </p:spTgt>
                                        </p:tgtEl>
                                        <p:attrNameLst>
                                          <p:attrName>style.rotation</p:attrName>
                                        </p:attrNameLst>
                                      </p:cBhvr>
                                      <p:tavLst>
                                        <p:tav tm="0">
                                          <p:val>
                                            <p:fltVal val="90"/>
                                          </p:val>
                                        </p:tav>
                                        <p:tav tm="100000">
                                          <p:val>
                                            <p:fltVal val="0"/>
                                          </p:val>
                                        </p:tav>
                                      </p:tavLst>
                                    </p:anim>
                                    <p:animEffect transition="in" filter="fade">
                                      <p:cBhvr>
                                        <p:cTn id="55" dur="1000"/>
                                        <p:tgtEl>
                                          <p:spTgt spid="1239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123909"/>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12391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ding.wav"/>
                                        </p:tgtEl>
                                      </p:cMediaNode>
                                    </p:audio>
                                  </p:subTnLst>
                                </p:cTn>
                              </p:par>
                            </p:childTnLst>
                          </p:cTn>
                        </p:par>
                        <p:par>
                          <p:cTn id="61" fill="hold" nodeType="afterGroup">
                            <p:stCondLst>
                              <p:cond delay="0"/>
                            </p:stCondLst>
                            <p:childTnLst>
                              <p:par>
                                <p:cTn id="62" presetID="3" presetClass="exit" presetSubtype="10" fill="hold" grpId="1" nodeType="afterEffect">
                                  <p:stCondLst>
                                    <p:cond delay="0"/>
                                  </p:stCondLst>
                                  <p:childTnLst>
                                    <p:animEffect transition="out" filter="blinds(horizontal)">
                                      <p:cBhvr>
                                        <p:cTn id="63" dur="500"/>
                                        <p:tgtEl>
                                          <p:spTgt spid="123910"/>
                                        </p:tgtEl>
                                      </p:cBhvr>
                                    </p:animEffect>
                                    <p:set>
                                      <p:cBhvr>
                                        <p:cTn id="64" dur="1" fill="hold">
                                          <p:stCondLst>
                                            <p:cond delay="499"/>
                                          </p:stCondLst>
                                        </p:cTn>
                                        <p:tgtEl>
                                          <p:spTgt spid="123910"/>
                                        </p:tgtEl>
                                        <p:attrNameLst>
                                          <p:attrName>style.visibility</p:attrName>
                                        </p:attrNameLst>
                                      </p:cBhvr>
                                      <p:to>
                                        <p:strVal val="hidden"/>
                                      </p:to>
                                    </p:set>
                                  </p:childTnLst>
                                </p:cTn>
                              </p:par>
                            </p:childTnLst>
                          </p:cTn>
                        </p:par>
                        <p:par>
                          <p:cTn id="65" fill="hold" nodeType="afterGroup">
                            <p:stCondLst>
                              <p:cond delay="500"/>
                            </p:stCondLst>
                            <p:childTnLst>
                              <p:par>
                                <p:cTn id="66" presetID="3" presetClass="exit" presetSubtype="10" fill="hold" grpId="0" nodeType="afterEffect">
                                  <p:stCondLst>
                                    <p:cond delay="0"/>
                                  </p:stCondLst>
                                  <p:childTnLst>
                                    <p:animEffect transition="out" filter="blinds(horizontal)">
                                      <p:cBhvr>
                                        <p:cTn id="67" dur="500"/>
                                        <p:tgtEl>
                                          <p:spTgt spid="123911"/>
                                        </p:tgtEl>
                                      </p:cBhvr>
                                    </p:animEffect>
                                    <p:set>
                                      <p:cBhvr>
                                        <p:cTn id="68" dur="1" fill="hold">
                                          <p:stCondLst>
                                            <p:cond delay="499"/>
                                          </p:stCondLst>
                                        </p:cTn>
                                        <p:tgtEl>
                                          <p:spTgt spid="123911"/>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ding.wav"/>
                                        </p:tgtEl>
                                      </p:cMediaNode>
                                    </p:audio>
                                  </p:subTnLst>
                                </p:cTn>
                              </p:par>
                            </p:childTnLst>
                          </p:cTn>
                        </p:par>
                        <p:par>
                          <p:cTn id="69" fill="hold" nodeType="afterGroup">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12391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ding.wav"/>
                                        </p:tgtEl>
                                      </p:cMediaNode>
                                    </p:audio>
                                  </p:subTnLst>
                                </p:cTn>
                              </p:par>
                            </p:childTnLst>
                          </p:cTn>
                        </p:par>
                        <p:par>
                          <p:cTn id="72" fill="hold" nodeType="afterGroup">
                            <p:stCondLst>
                              <p:cond delay="1000"/>
                            </p:stCondLst>
                            <p:childTnLst>
                              <p:par>
                                <p:cTn id="73" presetID="3" presetClass="exit" presetSubtype="10" fill="hold" grpId="1" nodeType="afterEffect">
                                  <p:stCondLst>
                                    <p:cond delay="0"/>
                                  </p:stCondLst>
                                  <p:childTnLst>
                                    <p:animEffect transition="out" filter="blinds(horizontal)">
                                      <p:cBhvr>
                                        <p:cTn id="74" dur="500"/>
                                        <p:tgtEl>
                                          <p:spTgt spid="123912"/>
                                        </p:tgtEl>
                                      </p:cBhvr>
                                    </p:animEffect>
                                    <p:set>
                                      <p:cBhvr>
                                        <p:cTn id="75" dur="1" fill="hold">
                                          <p:stCondLst>
                                            <p:cond delay="499"/>
                                          </p:stCondLst>
                                        </p:cTn>
                                        <p:tgtEl>
                                          <p:spTgt spid="123912"/>
                                        </p:tgtEl>
                                        <p:attrNameLst>
                                          <p:attrName>style.visibility</p:attrName>
                                        </p:attrNameLst>
                                      </p:cBhvr>
                                      <p:to>
                                        <p:strVal val="hidden"/>
                                      </p:to>
                                    </p:set>
                                  </p:childTnLst>
                                </p:cTn>
                              </p:par>
                            </p:childTnLst>
                          </p:cTn>
                        </p:par>
                        <p:par>
                          <p:cTn id="76" fill="hold" nodeType="afterGroup">
                            <p:stCondLst>
                              <p:cond delay="1500"/>
                            </p:stCondLst>
                            <p:childTnLst>
                              <p:par>
                                <p:cTn id="77" presetID="3" presetClass="exit" presetSubtype="10" fill="hold" grpId="0" nodeType="afterEffect">
                                  <p:stCondLst>
                                    <p:cond delay="0"/>
                                  </p:stCondLst>
                                  <p:childTnLst>
                                    <p:animEffect transition="out" filter="blinds(horizontal)">
                                      <p:cBhvr>
                                        <p:cTn id="78" dur="500"/>
                                        <p:tgtEl>
                                          <p:spTgt spid="123913"/>
                                        </p:tgtEl>
                                      </p:cBhvr>
                                    </p:animEffect>
                                    <p:set>
                                      <p:cBhvr>
                                        <p:cTn id="79" dur="1" fill="hold">
                                          <p:stCondLst>
                                            <p:cond delay="499"/>
                                          </p:stCondLst>
                                        </p:cTn>
                                        <p:tgtEl>
                                          <p:spTgt spid="123913"/>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ding.wav"/>
                                        </p:tgtEl>
                                      </p:cMediaNode>
                                    </p:audio>
                                  </p:subTnLst>
                                </p:cTn>
                              </p:par>
                            </p:childTnLst>
                          </p:cTn>
                        </p:par>
                        <p:par>
                          <p:cTn id="80" fill="hold" nodeType="afterGroup">
                            <p:stCondLst>
                              <p:cond delay="2000"/>
                            </p:stCondLst>
                            <p:childTnLst>
                              <p:par>
                                <p:cTn id="81" presetID="1" presetClass="entr" presetSubtype="0" fill="hold" grpId="0" nodeType="afterEffect">
                                  <p:stCondLst>
                                    <p:cond delay="0"/>
                                  </p:stCondLst>
                                  <p:childTnLst>
                                    <p:set>
                                      <p:cBhvr>
                                        <p:cTn id="82" dur="1" fill="hold">
                                          <p:stCondLst>
                                            <p:cond delay="0"/>
                                          </p:stCondLst>
                                        </p:cTn>
                                        <p:tgtEl>
                                          <p:spTgt spid="123914"/>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ding.wav"/>
                                        </p:tgtEl>
                                      </p:cMediaNode>
                                    </p:audio>
                                  </p:subTnLst>
                                </p:cTn>
                              </p:par>
                            </p:childTnLst>
                          </p:cTn>
                        </p:par>
                        <p:par>
                          <p:cTn id="83" fill="hold" nodeType="afterGroup">
                            <p:stCondLst>
                              <p:cond delay="2000"/>
                            </p:stCondLst>
                            <p:childTnLst>
                              <p:par>
                                <p:cTn id="84" presetID="3" presetClass="exit" presetSubtype="10" fill="hold" grpId="1" nodeType="afterEffect">
                                  <p:stCondLst>
                                    <p:cond delay="0"/>
                                  </p:stCondLst>
                                  <p:childTnLst>
                                    <p:animEffect transition="out" filter="blinds(horizontal)">
                                      <p:cBhvr>
                                        <p:cTn id="85" dur="500"/>
                                        <p:tgtEl>
                                          <p:spTgt spid="123914"/>
                                        </p:tgtEl>
                                      </p:cBhvr>
                                    </p:animEffect>
                                    <p:set>
                                      <p:cBhvr>
                                        <p:cTn id="86" dur="1" fill="hold">
                                          <p:stCondLst>
                                            <p:cond delay="499"/>
                                          </p:stCondLst>
                                        </p:cTn>
                                        <p:tgtEl>
                                          <p:spTgt spid="123914"/>
                                        </p:tgtEl>
                                        <p:attrNameLst>
                                          <p:attrName>style.visibility</p:attrName>
                                        </p:attrNameLst>
                                      </p:cBhvr>
                                      <p:to>
                                        <p:strVal val="hidden"/>
                                      </p:to>
                                    </p:set>
                                  </p:childTnLst>
                                </p:cTn>
                              </p:par>
                            </p:childTnLst>
                          </p:cTn>
                        </p:par>
                        <p:par>
                          <p:cTn id="87" fill="hold" nodeType="afterGroup">
                            <p:stCondLst>
                              <p:cond delay="2500"/>
                            </p:stCondLst>
                            <p:childTnLst>
                              <p:par>
                                <p:cTn id="88" presetID="3" presetClass="exit" presetSubtype="10" fill="hold" grpId="0" nodeType="afterEffect">
                                  <p:stCondLst>
                                    <p:cond delay="0"/>
                                  </p:stCondLst>
                                  <p:childTnLst>
                                    <p:animEffect transition="out" filter="blinds(horizontal)">
                                      <p:cBhvr>
                                        <p:cTn id="89" dur="500"/>
                                        <p:tgtEl>
                                          <p:spTgt spid="123915"/>
                                        </p:tgtEl>
                                      </p:cBhvr>
                                    </p:animEffect>
                                    <p:set>
                                      <p:cBhvr>
                                        <p:cTn id="90" dur="1" fill="hold">
                                          <p:stCondLst>
                                            <p:cond delay="499"/>
                                          </p:stCondLst>
                                        </p:cTn>
                                        <p:tgtEl>
                                          <p:spTgt spid="123915"/>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3" name="ding.wav"/>
                                        </p:tgtEl>
                                      </p:cMediaNode>
                                    </p:audio>
                                  </p:subTnLst>
                                </p:cTn>
                              </p:par>
                            </p:childTnLst>
                          </p:cTn>
                        </p:par>
                        <p:par>
                          <p:cTn id="91" fill="hold" nodeType="afterGroup">
                            <p:stCondLst>
                              <p:cond delay="3000"/>
                            </p:stCondLst>
                            <p:childTnLst>
                              <p:par>
                                <p:cTn id="92" presetID="1" presetClass="entr" presetSubtype="0" fill="hold" grpId="0" nodeType="afterEffect">
                                  <p:stCondLst>
                                    <p:cond delay="0"/>
                                  </p:stCondLst>
                                  <p:childTnLst>
                                    <p:set>
                                      <p:cBhvr>
                                        <p:cTn id="93" dur="1" fill="hold">
                                          <p:stCondLst>
                                            <p:cond delay="0"/>
                                          </p:stCondLst>
                                        </p:cTn>
                                        <p:tgtEl>
                                          <p:spTgt spid="123916"/>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3" name="ding.wav"/>
                                        </p:tgtEl>
                                      </p:cMediaNode>
                                    </p:audio>
                                  </p:subTnLst>
                                </p:cTn>
                              </p:par>
                            </p:childTnLst>
                          </p:cTn>
                        </p:par>
                        <p:par>
                          <p:cTn id="94" fill="hold" nodeType="afterGroup">
                            <p:stCondLst>
                              <p:cond delay="3000"/>
                            </p:stCondLst>
                            <p:childTnLst>
                              <p:par>
                                <p:cTn id="95" presetID="3" presetClass="exit" presetSubtype="10" fill="hold" grpId="1" nodeType="afterEffect">
                                  <p:stCondLst>
                                    <p:cond delay="0"/>
                                  </p:stCondLst>
                                  <p:childTnLst>
                                    <p:animEffect transition="out" filter="blinds(horizontal)">
                                      <p:cBhvr>
                                        <p:cTn id="96" dur="500"/>
                                        <p:tgtEl>
                                          <p:spTgt spid="123916"/>
                                        </p:tgtEl>
                                      </p:cBhvr>
                                    </p:animEffect>
                                    <p:set>
                                      <p:cBhvr>
                                        <p:cTn id="97" dur="1" fill="hold">
                                          <p:stCondLst>
                                            <p:cond delay="499"/>
                                          </p:stCondLst>
                                        </p:cTn>
                                        <p:tgtEl>
                                          <p:spTgt spid="123916"/>
                                        </p:tgtEl>
                                        <p:attrNameLst>
                                          <p:attrName>style.visibility</p:attrName>
                                        </p:attrNameLst>
                                      </p:cBhvr>
                                      <p:to>
                                        <p:strVal val="hidden"/>
                                      </p:to>
                                    </p:set>
                                  </p:childTnLst>
                                </p:cTn>
                              </p:par>
                            </p:childTnLst>
                          </p:cTn>
                        </p:par>
                        <p:par>
                          <p:cTn id="98" fill="hold" nodeType="afterGroup">
                            <p:stCondLst>
                              <p:cond delay="3500"/>
                            </p:stCondLst>
                            <p:childTnLst>
                              <p:par>
                                <p:cTn id="99" presetID="3" presetClass="exit" presetSubtype="10" fill="hold" grpId="0" nodeType="afterEffect">
                                  <p:stCondLst>
                                    <p:cond delay="0"/>
                                  </p:stCondLst>
                                  <p:childTnLst>
                                    <p:animEffect transition="out" filter="blinds(horizontal)">
                                      <p:cBhvr>
                                        <p:cTn id="100" dur="500"/>
                                        <p:tgtEl>
                                          <p:spTgt spid="123917"/>
                                        </p:tgtEl>
                                      </p:cBhvr>
                                    </p:animEffect>
                                    <p:set>
                                      <p:cBhvr>
                                        <p:cTn id="101" dur="1" fill="hold">
                                          <p:stCondLst>
                                            <p:cond delay="499"/>
                                          </p:stCondLst>
                                        </p:cTn>
                                        <p:tgtEl>
                                          <p:spTgt spid="123917"/>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3" name="ding.wav"/>
                                        </p:tgtEl>
                                      </p:cMediaNode>
                                    </p:audio>
                                  </p:subTnLst>
                                </p:cTn>
                              </p:par>
                            </p:childTnLst>
                          </p:cTn>
                        </p:par>
                        <p:par>
                          <p:cTn id="102" fill="hold" nodeType="afterGroup">
                            <p:stCondLst>
                              <p:cond delay="4000"/>
                            </p:stCondLst>
                            <p:childTnLst>
                              <p:par>
                                <p:cTn id="103" presetID="1" presetClass="entr" presetSubtype="0" fill="hold" grpId="0" nodeType="afterEffect">
                                  <p:stCondLst>
                                    <p:cond delay="0"/>
                                  </p:stCondLst>
                                  <p:childTnLst>
                                    <p:set>
                                      <p:cBhvr>
                                        <p:cTn id="104" dur="1" fill="hold">
                                          <p:stCondLst>
                                            <p:cond delay="0"/>
                                          </p:stCondLst>
                                        </p:cTn>
                                        <p:tgtEl>
                                          <p:spTgt spid="123918"/>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3" name="ding.wav"/>
                                        </p:tgtEl>
                                      </p:cMediaNode>
                                    </p:audio>
                                  </p:subTnLst>
                                </p:cTn>
                              </p:par>
                            </p:childTnLst>
                          </p:cTn>
                        </p:par>
                        <p:par>
                          <p:cTn id="105" fill="hold" nodeType="afterGroup">
                            <p:stCondLst>
                              <p:cond delay="4000"/>
                            </p:stCondLst>
                            <p:childTnLst>
                              <p:par>
                                <p:cTn id="106" presetID="3" presetClass="exit" presetSubtype="10" fill="hold" grpId="1" nodeType="afterEffect">
                                  <p:stCondLst>
                                    <p:cond delay="0"/>
                                  </p:stCondLst>
                                  <p:childTnLst>
                                    <p:animEffect transition="out" filter="blinds(horizontal)">
                                      <p:cBhvr>
                                        <p:cTn id="107" dur="500"/>
                                        <p:tgtEl>
                                          <p:spTgt spid="123918"/>
                                        </p:tgtEl>
                                      </p:cBhvr>
                                    </p:animEffect>
                                    <p:set>
                                      <p:cBhvr>
                                        <p:cTn id="108" dur="1" fill="hold">
                                          <p:stCondLst>
                                            <p:cond delay="499"/>
                                          </p:stCondLst>
                                        </p:cTn>
                                        <p:tgtEl>
                                          <p:spTgt spid="123918"/>
                                        </p:tgtEl>
                                        <p:attrNameLst>
                                          <p:attrName>style.visibility</p:attrName>
                                        </p:attrNameLst>
                                      </p:cBhvr>
                                      <p:to>
                                        <p:strVal val="hidden"/>
                                      </p:to>
                                    </p:set>
                                  </p:childTnLst>
                                </p:cTn>
                              </p:par>
                            </p:childTnLst>
                          </p:cTn>
                        </p:par>
                        <p:par>
                          <p:cTn id="109" fill="hold" nodeType="afterGroup">
                            <p:stCondLst>
                              <p:cond delay="4500"/>
                            </p:stCondLst>
                            <p:childTnLst>
                              <p:par>
                                <p:cTn id="110" presetID="3" presetClass="exit" presetSubtype="10" fill="hold" grpId="0" nodeType="afterEffect">
                                  <p:stCondLst>
                                    <p:cond delay="0"/>
                                  </p:stCondLst>
                                  <p:childTnLst>
                                    <p:animEffect transition="out" filter="blinds(horizontal)">
                                      <p:cBhvr>
                                        <p:cTn id="111" dur="500"/>
                                        <p:tgtEl>
                                          <p:spTgt spid="123919"/>
                                        </p:tgtEl>
                                      </p:cBhvr>
                                    </p:animEffect>
                                    <p:set>
                                      <p:cBhvr>
                                        <p:cTn id="112" dur="1" fill="hold">
                                          <p:stCondLst>
                                            <p:cond delay="499"/>
                                          </p:stCondLst>
                                        </p:cTn>
                                        <p:tgtEl>
                                          <p:spTgt spid="123919"/>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3" name="ding.wav"/>
                                        </p:tgtEl>
                                      </p:cMediaNode>
                                    </p:audio>
                                  </p:subTnLst>
                                </p:cTn>
                              </p:par>
                            </p:childTnLst>
                          </p:cTn>
                        </p:par>
                        <p:par>
                          <p:cTn id="113" fill="hold" nodeType="afterGroup">
                            <p:stCondLst>
                              <p:cond delay="5000"/>
                            </p:stCondLst>
                            <p:childTnLst>
                              <p:par>
                                <p:cTn id="114" presetID="1" presetClass="entr" presetSubtype="0" fill="hold" grpId="0" nodeType="afterEffect">
                                  <p:stCondLst>
                                    <p:cond delay="0"/>
                                  </p:stCondLst>
                                  <p:childTnLst>
                                    <p:set>
                                      <p:cBhvr>
                                        <p:cTn id="115" dur="1" fill="hold">
                                          <p:stCondLst>
                                            <p:cond delay="0"/>
                                          </p:stCondLst>
                                        </p:cTn>
                                        <p:tgtEl>
                                          <p:spTgt spid="123920"/>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ding.wav"/>
                                        </p:tgtEl>
                                      </p:cMediaNode>
                                    </p:audio>
                                  </p:subTnLst>
                                </p:cTn>
                              </p:par>
                            </p:childTnLst>
                          </p:cTn>
                        </p:par>
                        <p:par>
                          <p:cTn id="116" fill="hold" nodeType="afterGroup">
                            <p:stCondLst>
                              <p:cond delay="5000"/>
                            </p:stCondLst>
                            <p:childTnLst>
                              <p:par>
                                <p:cTn id="117" presetID="3" presetClass="exit" presetSubtype="10" fill="hold" grpId="1" nodeType="afterEffect">
                                  <p:stCondLst>
                                    <p:cond delay="0"/>
                                  </p:stCondLst>
                                  <p:childTnLst>
                                    <p:animEffect transition="out" filter="blinds(horizontal)">
                                      <p:cBhvr>
                                        <p:cTn id="118" dur="500"/>
                                        <p:tgtEl>
                                          <p:spTgt spid="123920"/>
                                        </p:tgtEl>
                                      </p:cBhvr>
                                    </p:animEffect>
                                    <p:set>
                                      <p:cBhvr>
                                        <p:cTn id="119" dur="1" fill="hold">
                                          <p:stCondLst>
                                            <p:cond delay="499"/>
                                          </p:stCondLst>
                                        </p:cTn>
                                        <p:tgtEl>
                                          <p:spTgt spid="123920"/>
                                        </p:tgtEl>
                                        <p:attrNameLst>
                                          <p:attrName>style.visibility</p:attrName>
                                        </p:attrNameLst>
                                      </p:cBhvr>
                                      <p:to>
                                        <p:strVal val="hidden"/>
                                      </p:to>
                                    </p:set>
                                  </p:childTnLst>
                                </p:cTn>
                              </p:par>
                            </p:childTnLst>
                          </p:cTn>
                        </p:par>
                        <p:par>
                          <p:cTn id="120" fill="hold" nodeType="afterGroup">
                            <p:stCondLst>
                              <p:cond delay="5500"/>
                            </p:stCondLst>
                            <p:childTnLst>
                              <p:par>
                                <p:cTn id="121" presetID="3" presetClass="exit" presetSubtype="10" fill="hold" grpId="0" nodeType="afterEffect">
                                  <p:stCondLst>
                                    <p:cond delay="0"/>
                                  </p:stCondLst>
                                  <p:childTnLst>
                                    <p:animEffect transition="out" filter="blinds(horizontal)">
                                      <p:cBhvr>
                                        <p:cTn id="122" dur="500"/>
                                        <p:tgtEl>
                                          <p:spTgt spid="123921"/>
                                        </p:tgtEl>
                                      </p:cBhvr>
                                    </p:animEffect>
                                    <p:set>
                                      <p:cBhvr>
                                        <p:cTn id="123" dur="1" fill="hold">
                                          <p:stCondLst>
                                            <p:cond delay="499"/>
                                          </p:stCondLst>
                                        </p:cTn>
                                        <p:tgtEl>
                                          <p:spTgt spid="123921"/>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ding.wav"/>
                                        </p:tgtEl>
                                      </p:cMediaNode>
                                    </p:audio>
                                  </p:subTnLst>
                                </p:cTn>
                              </p:par>
                            </p:childTnLst>
                          </p:cTn>
                        </p:par>
                        <p:par>
                          <p:cTn id="124" fill="hold" nodeType="afterGroup">
                            <p:stCondLst>
                              <p:cond delay="6000"/>
                            </p:stCondLst>
                            <p:childTnLst>
                              <p:par>
                                <p:cTn id="125" presetID="51" presetClass="entr" presetSubtype="0" fill="hold" grpId="0" nodeType="afterEffect">
                                  <p:stCondLst>
                                    <p:cond delay="0"/>
                                  </p:stCondLst>
                                  <p:childTnLst>
                                    <p:set>
                                      <p:cBhvr>
                                        <p:cTn id="126" dur="1" fill="hold">
                                          <p:stCondLst>
                                            <p:cond delay="0"/>
                                          </p:stCondLst>
                                        </p:cTn>
                                        <p:tgtEl>
                                          <p:spTgt spid="123927"/>
                                        </p:tgtEl>
                                        <p:attrNameLst>
                                          <p:attrName>style.visibility</p:attrName>
                                        </p:attrNameLst>
                                      </p:cBhvr>
                                      <p:to>
                                        <p:strVal val="visible"/>
                                      </p:to>
                                    </p:set>
                                    <p:animEffect transition="in" filter="fade">
                                      <p:cBhvr>
                                        <p:cTn id="127" dur="77" decel="100000"/>
                                        <p:tgtEl>
                                          <p:spTgt spid="123927"/>
                                        </p:tgtEl>
                                      </p:cBhvr>
                                    </p:animEffect>
                                    <p:animScale>
                                      <p:cBhvr>
                                        <p:cTn id="128" dur="77" decel="100000"/>
                                        <p:tgtEl>
                                          <p:spTgt spid="123927"/>
                                        </p:tgtEl>
                                      </p:cBhvr>
                                      <p:from x="10000" y="10000"/>
                                      <p:to x="200000" y="450000"/>
                                    </p:animScale>
                                    <p:animScale>
                                      <p:cBhvr>
                                        <p:cTn id="129" dur="123" accel="100000" fill="hold">
                                          <p:stCondLst>
                                            <p:cond delay="77"/>
                                          </p:stCondLst>
                                        </p:cTn>
                                        <p:tgtEl>
                                          <p:spTgt spid="123927"/>
                                        </p:tgtEl>
                                      </p:cBhvr>
                                      <p:from x="200000" y="450000"/>
                                      <p:to x="100000" y="100000"/>
                                    </p:animScale>
                                    <p:set>
                                      <p:cBhvr>
                                        <p:cTn id="130" dur="77" fill="hold"/>
                                        <p:tgtEl>
                                          <p:spTgt spid="123927"/>
                                        </p:tgtEl>
                                        <p:attrNameLst>
                                          <p:attrName>ppt_x</p:attrName>
                                        </p:attrNameLst>
                                      </p:cBhvr>
                                      <p:to>
                                        <p:strVal val="(0.5)"/>
                                      </p:to>
                                    </p:set>
                                    <p:anim from="(0.5)" to="(#ppt_x)" calcmode="lin" valueType="num">
                                      <p:cBhvr>
                                        <p:cTn id="131" dur="123" accel="100000" fill="hold">
                                          <p:stCondLst>
                                            <p:cond delay="77"/>
                                          </p:stCondLst>
                                        </p:cTn>
                                        <p:tgtEl>
                                          <p:spTgt spid="123927"/>
                                        </p:tgtEl>
                                        <p:attrNameLst>
                                          <p:attrName>ppt_x</p:attrName>
                                        </p:attrNameLst>
                                      </p:cBhvr>
                                    </p:anim>
                                    <p:set>
                                      <p:cBhvr>
                                        <p:cTn id="132" dur="77" fill="hold"/>
                                        <p:tgtEl>
                                          <p:spTgt spid="123927"/>
                                        </p:tgtEl>
                                        <p:attrNameLst>
                                          <p:attrName>ppt_y</p:attrName>
                                        </p:attrNameLst>
                                      </p:cBhvr>
                                      <p:to>
                                        <p:strVal val="(#ppt_y+0.4)"/>
                                      </p:to>
                                    </p:set>
                                    <p:anim from="(#ppt_y+0.4)" to="(#ppt_y)" calcmode="lin" valueType="num">
                                      <p:cBhvr>
                                        <p:cTn id="133" dur="123" accel="100000" fill="hold">
                                          <p:stCondLst>
                                            <p:cond delay="77"/>
                                          </p:stCondLst>
                                        </p:cTn>
                                        <p:tgtEl>
                                          <p:spTgt spid="123927"/>
                                        </p:tgtEl>
                                        <p:attrNameLst>
                                          <p:attrName>ppt_y</p:attrName>
                                        </p:attrNameLst>
                                      </p:cBhvr>
                                    </p:anim>
                                  </p:childTnLst>
                                  <p:subTnLst>
                                    <p:audio>
                                      <p:cMediaNode>
                                        <p:cTn display="0" masterRel="sameClick">
                                          <p:stCondLst>
                                            <p:cond evt="begin" delay="0">
                                              <p:tn val="125"/>
                                            </p:cond>
                                          </p:stCondLst>
                                          <p:endCondLst>
                                            <p:cond evt="onStopAudio" delay="0">
                                              <p:tgtEl>
                                                <p:sldTgt/>
                                              </p:tgtEl>
                                            </p:cond>
                                          </p:endCondLst>
                                        </p:cTn>
                                        <p:tgtEl>
                                          <p:sndTgt r:embed="rId4" name="Windows XP Shutdown.wav"/>
                                        </p:tgtEl>
                                      </p:cMediaNode>
                                    </p:audio>
                                  </p:subTnLst>
                                </p:cTn>
                              </p:par>
                            </p:childTnLst>
                          </p:cTn>
                        </p:par>
                      </p:childTnLst>
                    </p:cTn>
                  </p:par>
                </p:childTnLst>
              </p:cTn>
              <p:nextCondLst>
                <p:cond evt="onClick" delay="0">
                  <p:tgtEl>
                    <p:spTgt spid="123909"/>
                  </p:tgtEl>
                </p:cond>
              </p:nextCondLst>
            </p:seq>
          </p:childTnLst>
        </p:cTn>
      </p:par>
    </p:tnLst>
    <p:bldLst>
      <p:bldP spid="123910" grpId="0"/>
      <p:bldP spid="123910" grpId="1"/>
      <p:bldP spid="123911" grpId="0" animBg="1"/>
      <p:bldP spid="123912" grpId="0"/>
      <p:bldP spid="123912" grpId="1"/>
      <p:bldP spid="123913" grpId="0" animBg="1"/>
      <p:bldP spid="123914" grpId="0"/>
      <p:bldP spid="123914" grpId="1"/>
      <p:bldP spid="123915" grpId="0" animBg="1"/>
      <p:bldP spid="123916" grpId="0"/>
      <p:bldP spid="123916" grpId="1"/>
      <p:bldP spid="123917" grpId="0" animBg="1"/>
      <p:bldP spid="123918" grpId="0"/>
      <p:bldP spid="123918" grpId="1"/>
      <p:bldP spid="123919" grpId="0" animBg="1"/>
      <p:bldP spid="123920" grpId="0"/>
      <p:bldP spid="123920" grpId="1"/>
      <p:bldP spid="123921" grpId="0" animBg="1"/>
      <p:bldP spid="123927" grpId="0"/>
      <p:bldP spid="123929" grpId="0" animBg="1"/>
      <p:bldP spid="123930" grpId="0" animBg="1"/>
      <p:bldP spid="123931" grpId="0"/>
      <p:bldP spid="123932" grpId="0"/>
      <p:bldP spid="123933" grpId="0"/>
      <p:bldP spid="123934" grpId="0"/>
      <p:bldP spid="1239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Text Box 5"/>
          <p:cNvSpPr txBox="1">
            <a:spLocks noChangeArrowheads="1"/>
          </p:cNvSpPr>
          <p:nvPr/>
        </p:nvSpPr>
        <p:spPr bwMode="auto">
          <a:xfrm>
            <a:off x="7038975" y="2144713"/>
            <a:ext cx="1952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latin typeface="Times New Roman" pitchFamily="18" charset="0"/>
              </a:rPr>
              <a:t>Start 5 giây</a:t>
            </a:r>
          </a:p>
        </p:txBody>
      </p:sp>
      <p:sp>
        <p:nvSpPr>
          <p:cNvPr id="121862" name="Text Box 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00:00:05</a:t>
            </a:r>
          </a:p>
        </p:txBody>
      </p:sp>
      <p:sp>
        <p:nvSpPr>
          <p:cNvPr id="121863" name="Text Box 7"/>
          <p:cNvSpPr txBox="1">
            <a:spLocks noChangeArrowheads="1"/>
          </p:cNvSpPr>
          <p:nvPr/>
        </p:nvSpPr>
        <p:spPr bwMode="auto">
          <a:xfrm>
            <a:off x="8013700" y="1430338"/>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1864" name="Text Box 8"/>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00:00:04</a:t>
            </a:r>
          </a:p>
        </p:txBody>
      </p:sp>
      <p:sp>
        <p:nvSpPr>
          <p:cNvPr id="121865" name="Text Box 9"/>
          <p:cNvSpPr txBox="1">
            <a:spLocks noChangeArrowheads="1"/>
          </p:cNvSpPr>
          <p:nvPr/>
        </p:nvSpPr>
        <p:spPr bwMode="auto">
          <a:xfrm>
            <a:off x="8013700" y="1795463"/>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1866" name="Text Box 10"/>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00:00:03</a:t>
            </a:r>
          </a:p>
        </p:txBody>
      </p:sp>
      <p:sp>
        <p:nvSpPr>
          <p:cNvPr id="121867" name="Text Box 11"/>
          <p:cNvSpPr txBox="1">
            <a:spLocks noChangeArrowheads="1"/>
          </p:cNvSpPr>
          <p:nvPr/>
        </p:nvSpPr>
        <p:spPr bwMode="auto">
          <a:xfrm>
            <a:off x="8374063" y="708025"/>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1868" name="Text Box 12"/>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00:00:02</a:t>
            </a:r>
          </a:p>
        </p:txBody>
      </p:sp>
      <p:sp>
        <p:nvSpPr>
          <p:cNvPr id="121869" name="Text Box 13"/>
          <p:cNvSpPr txBox="1">
            <a:spLocks noChangeArrowheads="1"/>
          </p:cNvSpPr>
          <p:nvPr/>
        </p:nvSpPr>
        <p:spPr bwMode="auto">
          <a:xfrm>
            <a:off x="8374063" y="106680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1870" name="Text Box 14"/>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00:00:01</a:t>
            </a:r>
          </a:p>
        </p:txBody>
      </p:sp>
      <p:sp>
        <p:nvSpPr>
          <p:cNvPr id="121871" name="Text Box 15"/>
          <p:cNvSpPr txBox="1">
            <a:spLocks noChangeArrowheads="1"/>
          </p:cNvSpPr>
          <p:nvPr/>
        </p:nvSpPr>
        <p:spPr bwMode="auto">
          <a:xfrm>
            <a:off x="8374063" y="142875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1872" name="Text Box 1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00:00:00</a:t>
            </a:r>
          </a:p>
        </p:txBody>
      </p:sp>
      <p:sp>
        <p:nvSpPr>
          <p:cNvPr id="121873" name="Text Box 17"/>
          <p:cNvSpPr txBox="1">
            <a:spLocks noChangeArrowheads="1"/>
          </p:cNvSpPr>
          <p:nvPr/>
        </p:nvSpPr>
        <p:spPr bwMode="auto">
          <a:xfrm>
            <a:off x="8374063" y="1789113"/>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grpSp>
        <p:nvGrpSpPr>
          <p:cNvPr id="121874" name="Group 18"/>
          <p:cNvGrpSpPr>
            <a:grpSpLocks/>
          </p:cNvGrpSpPr>
          <p:nvPr/>
        </p:nvGrpSpPr>
        <p:grpSpPr bwMode="auto">
          <a:xfrm>
            <a:off x="7259638" y="669925"/>
            <a:ext cx="1514475" cy="1516063"/>
            <a:chOff x="410" y="686"/>
            <a:chExt cx="954" cy="955"/>
          </a:xfrm>
        </p:grpSpPr>
        <p:sp>
          <p:nvSpPr>
            <p:cNvPr id="121875" name="Line 19"/>
            <p:cNvSpPr>
              <a:spLocks noChangeShapeType="1"/>
            </p:cNvSpPr>
            <p:nvPr/>
          </p:nvSpPr>
          <p:spPr bwMode="auto">
            <a:xfrm>
              <a:off x="410" y="695"/>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6" name="Line 20"/>
            <p:cNvSpPr>
              <a:spLocks noChangeShapeType="1"/>
            </p:cNvSpPr>
            <p:nvPr/>
          </p:nvSpPr>
          <p:spPr bwMode="auto">
            <a:xfrm>
              <a:off x="1364"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7" name="Line 21"/>
            <p:cNvSpPr>
              <a:spLocks noChangeShapeType="1"/>
            </p:cNvSpPr>
            <p:nvPr/>
          </p:nvSpPr>
          <p:spPr bwMode="auto">
            <a:xfrm>
              <a:off x="410" y="1632"/>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8" name="Line 22"/>
            <p:cNvSpPr>
              <a:spLocks noChangeShapeType="1"/>
            </p:cNvSpPr>
            <p:nvPr/>
          </p:nvSpPr>
          <p:spPr bwMode="auto">
            <a:xfrm>
              <a:off x="412"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1879" name="Text Box 23"/>
          <p:cNvSpPr txBox="1">
            <a:spLocks noChangeArrowheads="1"/>
          </p:cNvSpPr>
          <p:nvPr/>
        </p:nvSpPr>
        <p:spPr bwMode="auto">
          <a:xfrm>
            <a:off x="7162800" y="1066800"/>
            <a:ext cx="163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3300"/>
                </a:solidFill>
                <a:latin typeface="Times New Roman" pitchFamily="18" charset="0"/>
              </a:rPr>
              <a:t>Off Time</a:t>
            </a:r>
          </a:p>
        </p:txBody>
      </p:sp>
      <p:pic>
        <p:nvPicPr>
          <p:cNvPr id="121880" name="Picture 24" descr="one_christmas_bell_ri_a_h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95400" cy="1246188"/>
          </a:xfrm>
          <a:prstGeom prst="rect">
            <a:avLst/>
          </a:prstGeom>
          <a:noFill/>
          <a:extLst>
            <a:ext uri="{909E8E84-426E-40DD-AFC4-6F175D3DCCD1}">
              <a14:hiddenFill xmlns:a14="http://schemas.microsoft.com/office/drawing/2010/main">
                <a:solidFill>
                  <a:srgbClr val="FFFFFF"/>
                </a:solidFill>
              </a14:hiddenFill>
            </a:ext>
          </a:extLst>
        </p:spPr>
      </p:pic>
      <p:sp>
        <p:nvSpPr>
          <p:cNvPr id="121881" name="WordArt 25"/>
          <p:cNvSpPr>
            <a:spLocks noChangeArrowheads="1" noChangeShapeType="1" noTextEdit="1"/>
          </p:cNvSpPr>
          <p:nvPr/>
        </p:nvSpPr>
        <p:spPr bwMode="auto">
          <a:xfrm>
            <a:off x="1828800" y="152400"/>
            <a:ext cx="5257800" cy="2209800"/>
          </a:xfrm>
          <a:prstGeom prst="rect">
            <a:avLst/>
          </a:prstGeom>
        </p:spPr>
        <p:txBody>
          <a:bodyPr wrap="none" fromWordArt="1">
            <a:prstTxWarp prst="textWave1">
              <a:avLst>
                <a:gd name="adj1" fmla="val 13005"/>
                <a:gd name="adj2" fmla="val 0"/>
              </a:avLst>
            </a:prstTxWarp>
          </a:bodyPr>
          <a:lstStyle/>
          <a:p>
            <a:pPr algn="ctr"/>
            <a:r>
              <a:rPr lang="vi-VN"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rPr>
              <a:t>Ai nhanh ai đúng</a:t>
            </a:r>
            <a:endParaRPr lang="en-US"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endParaRPr>
          </a:p>
        </p:txBody>
      </p:sp>
      <p:sp>
        <p:nvSpPr>
          <p:cNvPr id="121882" name="AutoShape 26"/>
          <p:cNvSpPr>
            <a:spLocks noChangeArrowheads="1"/>
          </p:cNvSpPr>
          <p:nvPr/>
        </p:nvSpPr>
        <p:spPr bwMode="auto">
          <a:xfrm>
            <a:off x="152400" y="2057400"/>
            <a:ext cx="3962400" cy="1219200"/>
          </a:xfrm>
          <a:prstGeom prst="irregularSeal1">
            <a:avLst/>
          </a:prstGeom>
          <a:solidFill>
            <a:srgbClr val="CCFFCC"/>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i="1">
                <a:latin typeface="Times New Roman" pitchFamily="18" charset="0"/>
              </a:rPr>
              <a:t>Câu 3</a:t>
            </a:r>
          </a:p>
        </p:txBody>
      </p:sp>
      <p:sp>
        <p:nvSpPr>
          <p:cNvPr id="121883" name="Text Box 27"/>
          <p:cNvSpPr txBox="1">
            <a:spLocks noChangeArrowheads="1"/>
          </p:cNvSpPr>
          <p:nvPr/>
        </p:nvSpPr>
        <p:spPr bwMode="auto">
          <a:xfrm>
            <a:off x="381000" y="32004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latin typeface=".VnArial Narrow" pitchFamily="34" charset="0"/>
              </a:rPr>
              <a:t>  </a:t>
            </a:r>
            <a:r>
              <a:rPr lang="en-US" sz="3200">
                <a:latin typeface="Times New Roman" pitchFamily="18" charset="0"/>
              </a:rPr>
              <a:t>Đá vôi có những công dụng nào?</a:t>
            </a:r>
          </a:p>
        </p:txBody>
      </p:sp>
      <p:sp>
        <p:nvSpPr>
          <p:cNvPr id="121884" name="Text Box 28"/>
          <p:cNvSpPr txBox="1">
            <a:spLocks noChangeArrowheads="1"/>
          </p:cNvSpPr>
          <p:nvPr/>
        </p:nvSpPr>
        <p:spPr bwMode="auto">
          <a:xfrm>
            <a:off x="685800" y="38862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A. Sản xuất xi măng, lát đường, tạc tượng, nung vôi, xây nhà,…</a:t>
            </a:r>
          </a:p>
        </p:txBody>
      </p:sp>
      <p:sp>
        <p:nvSpPr>
          <p:cNvPr id="121885" name="Text Box 29"/>
          <p:cNvSpPr txBox="1">
            <a:spLocks noChangeArrowheads="1"/>
          </p:cNvSpPr>
          <p:nvPr/>
        </p:nvSpPr>
        <p:spPr bwMode="auto">
          <a:xfrm>
            <a:off x="685800" y="48006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B. Làm nồi, xoong.</a:t>
            </a:r>
          </a:p>
        </p:txBody>
      </p:sp>
      <p:sp>
        <p:nvSpPr>
          <p:cNvPr id="121886" name="Text Box 30"/>
          <p:cNvSpPr txBox="1">
            <a:spLocks noChangeArrowheads="1"/>
          </p:cNvSpPr>
          <p:nvPr/>
        </p:nvSpPr>
        <p:spPr bwMode="auto">
          <a:xfrm>
            <a:off x="685800" y="52578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C. Không làm được gì.</a:t>
            </a:r>
            <a:r>
              <a:rPr lang="en-US">
                <a:latin typeface="Franklin Gothic Medium" pitchFamily="34" charset="0"/>
              </a:rPr>
              <a:t> </a:t>
            </a:r>
          </a:p>
        </p:txBody>
      </p:sp>
      <p:sp>
        <p:nvSpPr>
          <p:cNvPr id="121887" name="AutoShape 31"/>
          <p:cNvSpPr>
            <a:spLocks noChangeArrowheads="1"/>
          </p:cNvSpPr>
          <p:nvPr/>
        </p:nvSpPr>
        <p:spPr bwMode="auto">
          <a:xfrm>
            <a:off x="5562600" y="5715000"/>
            <a:ext cx="2590800" cy="860425"/>
          </a:xfrm>
          <a:prstGeom prst="flowChartTerminator">
            <a:avLst/>
          </a:prstGeom>
          <a:solidFill>
            <a:srgbClr val="FF0000"/>
          </a:solidFill>
          <a:ln w="28575" cap="sq">
            <a:miter lim="800000"/>
            <a:headEnd type="none" w="sm" len="sm"/>
            <a:tailEnd type="none" w="sm" len="sm"/>
          </a:ln>
          <a:effectLst/>
          <a:scene3d>
            <a:camera prst="legacyObliqueBottom">
              <a:rot lat="300000" lon="0" rev="0"/>
            </a:camera>
            <a:lightRig rig="legacyFlat1" dir="t"/>
          </a:scene3d>
          <a:sp3d extrusionH="430200" prstMaterial="legacyMatte">
            <a:bevelT w="13500" h="13500" prst="angle"/>
            <a:bevelB w="13500" h="13500" prst="angle"/>
            <a:extrusionClr>
              <a:srgbClr val="C1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a:latin typeface="Times New Roman" pitchFamily="18" charset="0"/>
              </a:rPr>
              <a:t>ĐÁP ÁN : </a:t>
            </a:r>
            <a:r>
              <a:rPr lang="en-US" sz="4800" b="1">
                <a:solidFill>
                  <a:srgbClr val="0000CC"/>
                </a:solidFill>
                <a:latin typeface="Times New Roman" pitchFamily="18" charset="0"/>
              </a:rPr>
              <a:t>A</a:t>
            </a:r>
            <a:r>
              <a:rPr lang="en-US" sz="2000">
                <a:solidFill>
                  <a:srgbClr val="0000CC"/>
                </a:solidFill>
                <a:latin typeface="Times New Roman" pitchFamily="18" charset="0"/>
              </a:rPr>
              <a:t> </a:t>
            </a:r>
          </a:p>
        </p:txBody>
      </p:sp>
      <p:sp>
        <p:nvSpPr>
          <p:cNvPr id="121888" name="Text Box 32"/>
          <p:cNvSpPr txBox="1">
            <a:spLocks noChangeArrowheads="1"/>
          </p:cNvSpPr>
          <p:nvPr/>
        </p:nvSpPr>
        <p:spPr bwMode="auto">
          <a:xfrm>
            <a:off x="685800" y="38862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FF0000"/>
                </a:solidFill>
                <a:latin typeface="Times New Roman" pitchFamily="18" charset="0"/>
              </a:rPr>
              <a:t>A. Sản xuất xi măng, lát đường, tạc tượng, nung vôi, xây nhà,…</a:t>
            </a:r>
          </a:p>
        </p:txBody>
      </p:sp>
    </p:spTree>
    <p:extLst>
      <p:ext uri="{BB962C8B-B14F-4D97-AF65-F5344CB8AC3E}">
        <p14:creationId xmlns:p14="http://schemas.microsoft.com/office/powerpoint/2010/main" val="4055617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withEffect">
                                  <p:stCondLst>
                                    <p:cond delay="0"/>
                                  </p:stCondLst>
                                  <p:childTnLst>
                                    <p:animEffect transition="out" filter="blinds(horizontal)">
                                      <p:cBhvr>
                                        <p:cTn id="6" dur="500"/>
                                        <p:tgtEl>
                                          <p:spTgt spid="121880"/>
                                        </p:tgtEl>
                                      </p:cBhvr>
                                    </p:animEffect>
                                    <p:set>
                                      <p:cBhvr>
                                        <p:cTn id="7" dur="1" fill="hold">
                                          <p:stCondLst>
                                            <p:cond delay="499"/>
                                          </p:stCondLst>
                                        </p:cTn>
                                        <p:tgtEl>
                                          <p:spTgt spid="12188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3" presetClass="emph" presetSubtype="0" repeatCount="3000" fill="remove" grpId="0" nodeType="clickEffect">
                                  <p:stCondLst>
                                    <p:cond delay="0"/>
                                  </p:stCondLst>
                                  <p:childTnLst>
                                    <p:animClr clrSpc="rgb" dir="cw">
                                      <p:cBhvr override="childStyle">
                                        <p:cTn id="11" dur="1500" accel="50000" autoRev="1" fill="hold" tmFilter="0, 0; .33333, 1; 1, 1">
                                          <p:stCondLst>
                                            <p:cond delay="0"/>
                                          </p:stCondLst>
                                        </p:cTn>
                                        <p:tgtEl>
                                          <p:spTgt spid="121881"/>
                                        </p:tgtEl>
                                        <p:attrNameLst>
                                          <p:attrName>style.color</p:attrName>
                                        </p:attrNameLst>
                                      </p:cBhvr>
                                      <p:to>
                                        <a:schemeClr val="accent2"/>
                                      </p:to>
                                    </p:animClr>
                                    <p:animClr clrSpc="rgb" dir="cw">
                                      <p:cBhvr>
                                        <p:cTn id="12" dur="1500" accel="50000" autoRev="1" fill="hold" tmFilter="0, 0; .33333, 1; 1, 1">
                                          <p:stCondLst>
                                            <p:cond delay="0"/>
                                          </p:stCondLst>
                                        </p:cTn>
                                        <p:tgtEl>
                                          <p:spTgt spid="121881"/>
                                        </p:tgtEl>
                                        <p:attrNameLst>
                                          <p:attrName>fillcolor</p:attrName>
                                        </p:attrNameLst>
                                      </p:cBhvr>
                                      <p:to>
                                        <a:schemeClr val="accent2"/>
                                      </p:to>
                                    </p:animClr>
                                    <p:set>
                                      <p:cBhvr>
                                        <p:cTn id="13" dur="3000" fill="hold"/>
                                        <p:tgtEl>
                                          <p:spTgt spid="121881"/>
                                        </p:tgtEl>
                                        <p:attrNameLst>
                                          <p:attrName>fill.type</p:attrName>
                                        </p:attrNameLst>
                                      </p:cBhvr>
                                      <p:to>
                                        <p:strVal val="solid"/>
                                      </p:to>
                                    </p:set>
                                    <p:set>
                                      <p:cBhvr>
                                        <p:cTn id="14" dur="3000" fill="hold"/>
                                        <p:tgtEl>
                                          <p:spTgt spid="121881"/>
                                        </p:tgtEl>
                                        <p:attrNameLst>
                                          <p:attrName>fill.on</p:attrName>
                                        </p:attrNameLst>
                                      </p:cBhvr>
                                      <p:to>
                                        <p:strVal val="true"/>
                                      </p:to>
                                    </p:set>
                                    <p:animScale>
                                      <p:cBhvr>
                                        <p:cTn id="15" dur="1500" accel="50000" autoRev="1" fill="hold" tmFilter="0, 0; .33333, 1; 1, 1">
                                          <p:stCondLst>
                                            <p:cond delay="0"/>
                                          </p:stCondLst>
                                        </p:cTn>
                                        <p:tgtEl>
                                          <p:spTgt spid="121881"/>
                                        </p:tgtEl>
                                      </p:cBhvr>
                                      <p:from x="100000" y="100000"/>
                                      <p:to x="100000" y="14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21882"/>
                                        </p:tgtEl>
                                        <p:attrNameLst>
                                          <p:attrName>style.visibility</p:attrName>
                                        </p:attrNameLst>
                                      </p:cBhvr>
                                      <p:to>
                                        <p:strVal val="visible"/>
                                      </p:to>
                                    </p:set>
                                    <p:anim calcmode="lin" valueType="num">
                                      <p:cBhvr>
                                        <p:cTn id="20" dur="500" fill="hold"/>
                                        <p:tgtEl>
                                          <p:spTgt spid="12188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188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188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1882"/>
                                        </p:tgtEl>
                                        <p:attrNameLst>
                                          <p:attrName>ppt_y</p:attrName>
                                        </p:attrNameLst>
                                      </p:cBhvr>
                                      <p:tavLst>
                                        <p:tav tm="0">
                                          <p:val>
                                            <p:strVal val="#ppt_y"/>
                                          </p:val>
                                        </p:tav>
                                        <p:tav tm="100000">
                                          <p:val>
                                            <p:strVal val="#ppt_y"/>
                                          </p:val>
                                        </p:tav>
                                      </p:tavLst>
                                    </p:anim>
                                  </p:childTnLst>
                                </p:cTn>
                              </p:par>
                              <p:par>
                                <p:cTn id="24" presetID="39" presetClass="entr" presetSubtype="0" accel="100000" fill="hold" grpId="0" nodeType="withEffect">
                                  <p:stCondLst>
                                    <p:cond delay="0"/>
                                  </p:stCondLst>
                                  <p:childTnLst>
                                    <p:set>
                                      <p:cBhvr>
                                        <p:cTn id="25" dur="1" fill="hold">
                                          <p:stCondLst>
                                            <p:cond delay="0"/>
                                          </p:stCondLst>
                                        </p:cTn>
                                        <p:tgtEl>
                                          <p:spTgt spid="121883"/>
                                        </p:tgtEl>
                                        <p:attrNameLst>
                                          <p:attrName>style.visibility</p:attrName>
                                        </p:attrNameLst>
                                      </p:cBhvr>
                                      <p:to>
                                        <p:strVal val="visible"/>
                                      </p:to>
                                    </p:set>
                                    <p:anim calcmode="lin" valueType="num">
                                      <p:cBhvr>
                                        <p:cTn id="26" dur="500" fill="hold"/>
                                        <p:tgtEl>
                                          <p:spTgt spid="121883"/>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21883"/>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21883"/>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2188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21884"/>
                                        </p:tgtEl>
                                        <p:attrNameLst>
                                          <p:attrName>style.visibility</p:attrName>
                                        </p:attrNameLst>
                                      </p:cBhvr>
                                      <p:to>
                                        <p:strVal val="visible"/>
                                      </p:to>
                                    </p:set>
                                    <p:animEffect transition="in" filter="wedge">
                                      <p:cBhvr>
                                        <p:cTn id="34" dur="2000"/>
                                        <p:tgtEl>
                                          <p:spTgt spid="121884"/>
                                        </p:tgtEl>
                                      </p:cBhvr>
                                    </p:animEffect>
                                  </p:childTnLst>
                                </p:cTn>
                              </p:par>
                            </p:childTnLst>
                          </p:cTn>
                        </p:par>
                        <p:par>
                          <p:cTn id="35" fill="hold" nodeType="afterGroup">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121885"/>
                                        </p:tgtEl>
                                        <p:attrNameLst>
                                          <p:attrName>style.visibility</p:attrName>
                                        </p:attrNameLst>
                                      </p:cBhvr>
                                      <p:to>
                                        <p:strVal val="visible"/>
                                      </p:to>
                                    </p:set>
                                    <p:animEffect transition="in" filter="randombar(horizontal)">
                                      <p:cBhvr>
                                        <p:cTn id="38" dur="500"/>
                                        <p:tgtEl>
                                          <p:spTgt spid="121885"/>
                                        </p:tgtEl>
                                      </p:cBhvr>
                                    </p:animEffect>
                                  </p:childTnLst>
                                </p:cTn>
                              </p:par>
                            </p:childTnLst>
                          </p:cTn>
                        </p:par>
                        <p:par>
                          <p:cTn id="39" fill="hold" nodeType="afterGroup">
                            <p:stCondLst>
                              <p:cond delay="2500"/>
                            </p:stCondLst>
                            <p:childTnLst>
                              <p:par>
                                <p:cTn id="40" presetID="4" presetClass="entr" presetSubtype="16" fill="hold" grpId="0" nodeType="afterEffect">
                                  <p:stCondLst>
                                    <p:cond delay="0"/>
                                  </p:stCondLst>
                                  <p:childTnLst>
                                    <p:set>
                                      <p:cBhvr>
                                        <p:cTn id="41" dur="1" fill="hold">
                                          <p:stCondLst>
                                            <p:cond delay="0"/>
                                          </p:stCondLst>
                                        </p:cTn>
                                        <p:tgtEl>
                                          <p:spTgt spid="121886"/>
                                        </p:tgtEl>
                                        <p:attrNameLst>
                                          <p:attrName>style.visibility</p:attrName>
                                        </p:attrNameLst>
                                      </p:cBhvr>
                                      <p:to>
                                        <p:strVal val="visible"/>
                                      </p:to>
                                    </p:set>
                                    <p:animEffect transition="in" filter="box(in)">
                                      <p:cBhvr>
                                        <p:cTn id="42" dur="500"/>
                                        <p:tgtEl>
                                          <p:spTgt spid="12188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21887"/>
                                        </p:tgtEl>
                                        <p:attrNameLst>
                                          <p:attrName>style.visibility</p:attrName>
                                        </p:attrNameLst>
                                      </p:cBhvr>
                                      <p:to>
                                        <p:strVal val="visible"/>
                                      </p:to>
                                    </p:set>
                                    <p:animEffect transition="in" filter="wedge">
                                      <p:cBhvr>
                                        <p:cTn id="47" dur="2000"/>
                                        <p:tgtEl>
                                          <p:spTgt spid="121887"/>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21888"/>
                                        </p:tgtEl>
                                        <p:attrNameLst>
                                          <p:attrName>style.visibility</p:attrName>
                                        </p:attrNameLst>
                                      </p:cBhvr>
                                      <p:to>
                                        <p:strVal val="visible"/>
                                      </p:to>
                                    </p:set>
                                    <p:animEffect transition="in" filter="wedge">
                                      <p:cBhvr>
                                        <p:cTn id="50" dur="2000"/>
                                        <p:tgtEl>
                                          <p:spTgt spid="12188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21861"/>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12186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ding.wav"/>
                                        </p:tgtEl>
                                      </p:cMediaNode>
                                    </p:audio>
                                  </p:subTnLst>
                                </p:cTn>
                              </p:par>
                            </p:childTnLst>
                          </p:cTn>
                        </p:par>
                        <p:par>
                          <p:cTn id="56" fill="hold" nodeType="afterGroup">
                            <p:stCondLst>
                              <p:cond delay="0"/>
                            </p:stCondLst>
                            <p:childTnLst>
                              <p:par>
                                <p:cTn id="57" presetID="3" presetClass="exit" presetSubtype="10" fill="hold" grpId="1" nodeType="afterEffect">
                                  <p:stCondLst>
                                    <p:cond delay="0"/>
                                  </p:stCondLst>
                                  <p:childTnLst>
                                    <p:animEffect transition="out" filter="blinds(horizontal)">
                                      <p:cBhvr>
                                        <p:cTn id="58" dur="500"/>
                                        <p:tgtEl>
                                          <p:spTgt spid="121862"/>
                                        </p:tgtEl>
                                      </p:cBhvr>
                                    </p:animEffect>
                                    <p:set>
                                      <p:cBhvr>
                                        <p:cTn id="59" dur="1" fill="hold">
                                          <p:stCondLst>
                                            <p:cond delay="499"/>
                                          </p:stCondLst>
                                        </p:cTn>
                                        <p:tgtEl>
                                          <p:spTgt spid="121862"/>
                                        </p:tgtEl>
                                        <p:attrNameLst>
                                          <p:attrName>style.visibility</p:attrName>
                                        </p:attrNameLst>
                                      </p:cBhvr>
                                      <p:to>
                                        <p:strVal val="hidden"/>
                                      </p:to>
                                    </p:set>
                                  </p:childTnLst>
                                </p:cTn>
                              </p:par>
                            </p:childTnLst>
                          </p:cTn>
                        </p:par>
                        <p:par>
                          <p:cTn id="60" fill="hold" nodeType="afterGroup">
                            <p:stCondLst>
                              <p:cond delay="500"/>
                            </p:stCondLst>
                            <p:childTnLst>
                              <p:par>
                                <p:cTn id="61" presetID="3" presetClass="exit" presetSubtype="10" fill="hold" grpId="0" nodeType="afterEffect">
                                  <p:stCondLst>
                                    <p:cond delay="0"/>
                                  </p:stCondLst>
                                  <p:childTnLst>
                                    <p:animEffect transition="out" filter="blinds(horizontal)">
                                      <p:cBhvr>
                                        <p:cTn id="62" dur="500"/>
                                        <p:tgtEl>
                                          <p:spTgt spid="121863"/>
                                        </p:tgtEl>
                                      </p:cBhvr>
                                    </p:animEffect>
                                    <p:set>
                                      <p:cBhvr>
                                        <p:cTn id="63" dur="1" fill="hold">
                                          <p:stCondLst>
                                            <p:cond delay="499"/>
                                          </p:stCondLst>
                                        </p:cTn>
                                        <p:tgtEl>
                                          <p:spTgt spid="121863"/>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ding.wav"/>
                                        </p:tgtEl>
                                      </p:cMediaNode>
                                    </p:audio>
                                  </p:subTnLst>
                                </p:cTn>
                              </p:par>
                            </p:childTnLst>
                          </p:cTn>
                        </p:par>
                        <p:par>
                          <p:cTn id="64" fill="hold" nodeType="afterGroup">
                            <p:stCondLst>
                              <p:cond delay="1000"/>
                            </p:stCondLst>
                            <p:childTnLst>
                              <p:par>
                                <p:cTn id="65" presetID="1" presetClass="entr" presetSubtype="0" fill="hold" grpId="0" nodeType="afterEffect">
                                  <p:stCondLst>
                                    <p:cond delay="0"/>
                                  </p:stCondLst>
                                  <p:childTnLst>
                                    <p:set>
                                      <p:cBhvr>
                                        <p:cTn id="66" dur="1" fill="hold">
                                          <p:stCondLst>
                                            <p:cond delay="0"/>
                                          </p:stCondLst>
                                        </p:cTn>
                                        <p:tgtEl>
                                          <p:spTgt spid="12186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ding.wav"/>
                                        </p:tgtEl>
                                      </p:cMediaNode>
                                    </p:audio>
                                  </p:subTnLst>
                                </p:cTn>
                              </p:par>
                            </p:childTnLst>
                          </p:cTn>
                        </p:par>
                        <p:par>
                          <p:cTn id="67" fill="hold" nodeType="afterGroup">
                            <p:stCondLst>
                              <p:cond delay="1000"/>
                            </p:stCondLst>
                            <p:childTnLst>
                              <p:par>
                                <p:cTn id="68" presetID="3" presetClass="exit" presetSubtype="10" fill="hold" grpId="1" nodeType="afterEffect">
                                  <p:stCondLst>
                                    <p:cond delay="0"/>
                                  </p:stCondLst>
                                  <p:childTnLst>
                                    <p:animEffect transition="out" filter="blinds(horizontal)">
                                      <p:cBhvr>
                                        <p:cTn id="69" dur="500"/>
                                        <p:tgtEl>
                                          <p:spTgt spid="121864"/>
                                        </p:tgtEl>
                                      </p:cBhvr>
                                    </p:animEffect>
                                    <p:set>
                                      <p:cBhvr>
                                        <p:cTn id="70" dur="1" fill="hold">
                                          <p:stCondLst>
                                            <p:cond delay="499"/>
                                          </p:stCondLst>
                                        </p:cTn>
                                        <p:tgtEl>
                                          <p:spTgt spid="121864"/>
                                        </p:tgtEl>
                                        <p:attrNameLst>
                                          <p:attrName>style.visibility</p:attrName>
                                        </p:attrNameLst>
                                      </p:cBhvr>
                                      <p:to>
                                        <p:strVal val="hidden"/>
                                      </p:to>
                                    </p:set>
                                  </p:childTnLst>
                                </p:cTn>
                              </p:par>
                            </p:childTnLst>
                          </p:cTn>
                        </p:par>
                        <p:par>
                          <p:cTn id="71" fill="hold" nodeType="afterGroup">
                            <p:stCondLst>
                              <p:cond delay="1500"/>
                            </p:stCondLst>
                            <p:childTnLst>
                              <p:par>
                                <p:cTn id="72" presetID="3" presetClass="exit" presetSubtype="10" fill="hold" grpId="0" nodeType="afterEffect">
                                  <p:stCondLst>
                                    <p:cond delay="0"/>
                                  </p:stCondLst>
                                  <p:childTnLst>
                                    <p:animEffect transition="out" filter="blinds(horizontal)">
                                      <p:cBhvr>
                                        <p:cTn id="73" dur="500"/>
                                        <p:tgtEl>
                                          <p:spTgt spid="121865"/>
                                        </p:tgtEl>
                                      </p:cBhvr>
                                    </p:animEffect>
                                    <p:set>
                                      <p:cBhvr>
                                        <p:cTn id="74" dur="1" fill="hold">
                                          <p:stCondLst>
                                            <p:cond delay="499"/>
                                          </p:stCondLst>
                                        </p:cTn>
                                        <p:tgtEl>
                                          <p:spTgt spid="121865"/>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3" name="ding.wav"/>
                                        </p:tgtEl>
                                      </p:cMediaNode>
                                    </p:audio>
                                  </p:subTnLst>
                                </p:cTn>
                              </p:par>
                            </p:childTnLst>
                          </p:cTn>
                        </p:par>
                        <p:par>
                          <p:cTn id="75" fill="hold" nodeType="afterGroup">
                            <p:stCondLst>
                              <p:cond delay="2000"/>
                            </p:stCondLst>
                            <p:childTnLst>
                              <p:par>
                                <p:cTn id="76" presetID="1" presetClass="entr" presetSubtype="0" fill="hold" grpId="0" nodeType="afterEffect">
                                  <p:stCondLst>
                                    <p:cond delay="0"/>
                                  </p:stCondLst>
                                  <p:childTnLst>
                                    <p:set>
                                      <p:cBhvr>
                                        <p:cTn id="77" dur="1" fill="hold">
                                          <p:stCondLst>
                                            <p:cond delay="0"/>
                                          </p:stCondLst>
                                        </p:cTn>
                                        <p:tgtEl>
                                          <p:spTgt spid="121866"/>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ding.wav"/>
                                        </p:tgtEl>
                                      </p:cMediaNode>
                                    </p:audio>
                                  </p:subTnLst>
                                </p:cTn>
                              </p:par>
                            </p:childTnLst>
                          </p:cTn>
                        </p:par>
                        <p:par>
                          <p:cTn id="78" fill="hold" nodeType="afterGroup">
                            <p:stCondLst>
                              <p:cond delay="2000"/>
                            </p:stCondLst>
                            <p:childTnLst>
                              <p:par>
                                <p:cTn id="79" presetID="3" presetClass="exit" presetSubtype="10" fill="hold" grpId="1" nodeType="afterEffect">
                                  <p:stCondLst>
                                    <p:cond delay="0"/>
                                  </p:stCondLst>
                                  <p:childTnLst>
                                    <p:animEffect transition="out" filter="blinds(horizontal)">
                                      <p:cBhvr>
                                        <p:cTn id="80" dur="500"/>
                                        <p:tgtEl>
                                          <p:spTgt spid="121866"/>
                                        </p:tgtEl>
                                      </p:cBhvr>
                                    </p:animEffect>
                                    <p:set>
                                      <p:cBhvr>
                                        <p:cTn id="81" dur="1" fill="hold">
                                          <p:stCondLst>
                                            <p:cond delay="499"/>
                                          </p:stCondLst>
                                        </p:cTn>
                                        <p:tgtEl>
                                          <p:spTgt spid="121866"/>
                                        </p:tgtEl>
                                        <p:attrNameLst>
                                          <p:attrName>style.visibility</p:attrName>
                                        </p:attrNameLst>
                                      </p:cBhvr>
                                      <p:to>
                                        <p:strVal val="hidden"/>
                                      </p:to>
                                    </p:set>
                                  </p:childTnLst>
                                </p:cTn>
                              </p:par>
                            </p:childTnLst>
                          </p:cTn>
                        </p:par>
                        <p:par>
                          <p:cTn id="82" fill="hold" nodeType="afterGroup">
                            <p:stCondLst>
                              <p:cond delay="2500"/>
                            </p:stCondLst>
                            <p:childTnLst>
                              <p:par>
                                <p:cTn id="83" presetID="3" presetClass="exit" presetSubtype="10" fill="hold" grpId="0" nodeType="afterEffect">
                                  <p:stCondLst>
                                    <p:cond delay="0"/>
                                  </p:stCondLst>
                                  <p:childTnLst>
                                    <p:animEffect transition="out" filter="blinds(horizontal)">
                                      <p:cBhvr>
                                        <p:cTn id="84" dur="500"/>
                                        <p:tgtEl>
                                          <p:spTgt spid="121867"/>
                                        </p:tgtEl>
                                      </p:cBhvr>
                                    </p:animEffect>
                                    <p:set>
                                      <p:cBhvr>
                                        <p:cTn id="85" dur="1" fill="hold">
                                          <p:stCondLst>
                                            <p:cond delay="499"/>
                                          </p:stCondLst>
                                        </p:cTn>
                                        <p:tgtEl>
                                          <p:spTgt spid="121867"/>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ding.wav"/>
                                        </p:tgtEl>
                                      </p:cMediaNode>
                                    </p:audio>
                                  </p:subTnLst>
                                </p:cTn>
                              </p:par>
                            </p:childTnLst>
                          </p:cTn>
                        </p:par>
                        <p:par>
                          <p:cTn id="86" fill="hold" nodeType="afterGroup">
                            <p:stCondLst>
                              <p:cond delay="3000"/>
                            </p:stCondLst>
                            <p:childTnLst>
                              <p:par>
                                <p:cTn id="87" presetID="1" presetClass="entr" presetSubtype="0" fill="hold" grpId="0" nodeType="afterEffect">
                                  <p:stCondLst>
                                    <p:cond delay="0"/>
                                  </p:stCondLst>
                                  <p:childTnLst>
                                    <p:set>
                                      <p:cBhvr>
                                        <p:cTn id="88" dur="1" fill="hold">
                                          <p:stCondLst>
                                            <p:cond delay="0"/>
                                          </p:stCondLst>
                                        </p:cTn>
                                        <p:tgtEl>
                                          <p:spTgt spid="121868"/>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3" name="ding.wav"/>
                                        </p:tgtEl>
                                      </p:cMediaNode>
                                    </p:audio>
                                  </p:subTnLst>
                                </p:cTn>
                              </p:par>
                            </p:childTnLst>
                          </p:cTn>
                        </p:par>
                        <p:par>
                          <p:cTn id="89" fill="hold" nodeType="afterGroup">
                            <p:stCondLst>
                              <p:cond delay="3000"/>
                            </p:stCondLst>
                            <p:childTnLst>
                              <p:par>
                                <p:cTn id="90" presetID="3" presetClass="exit" presetSubtype="10" fill="hold" grpId="1" nodeType="afterEffect">
                                  <p:stCondLst>
                                    <p:cond delay="0"/>
                                  </p:stCondLst>
                                  <p:childTnLst>
                                    <p:animEffect transition="out" filter="blinds(horizontal)">
                                      <p:cBhvr>
                                        <p:cTn id="91" dur="500"/>
                                        <p:tgtEl>
                                          <p:spTgt spid="121868"/>
                                        </p:tgtEl>
                                      </p:cBhvr>
                                    </p:animEffect>
                                    <p:set>
                                      <p:cBhvr>
                                        <p:cTn id="92" dur="1" fill="hold">
                                          <p:stCondLst>
                                            <p:cond delay="499"/>
                                          </p:stCondLst>
                                        </p:cTn>
                                        <p:tgtEl>
                                          <p:spTgt spid="121868"/>
                                        </p:tgtEl>
                                        <p:attrNameLst>
                                          <p:attrName>style.visibility</p:attrName>
                                        </p:attrNameLst>
                                      </p:cBhvr>
                                      <p:to>
                                        <p:strVal val="hidden"/>
                                      </p:to>
                                    </p:set>
                                  </p:childTnLst>
                                </p:cTn>
                              </p:par>
                            </p:childTnLst>
                          </p:cTn>
                        </p:par>
                        <p:par>
                          <p:cTn id="93" fill="hold" nodeType="afterGroup">
                            <p:stCondLst>
                              <p:cond delay="3500"/>
                            </p:stCondLst>
                            <p:childTnLst>
                              <p:par>
                                <p:cTn id="94" presetID="3" presetClass="exit" presetSubtype="10" fill="hold" grpId="0" nodeType="afterEffect">
                                  <p:stCondLst>
                                    <p:cond delay="0"/>
                                  </p:stCondLst>
                                  <p:childTnLst>
                                    <p:animEffect transition="out" filter="blinds(horizontal)">
                                      <p:cBhvr>
                                        <p:cTn id="95" dur="500"/>
                                        <p:tgtEl>
                                          <p:spTgt spid="121869"/>
                                        </p:tgtEl>
                                      </p:cBhvr>
                                    </p:animEffect>
                                    <p:set>
                                      <p:cBhvr>
                                        <p:cTn id="96" dur="1" fill="hold">
                                          <p:stCondLst>
                                            <p:cond delay="499"/>
                                          </p:stCondLst>
                                        </p:cTn>
                                        <p:tgtEl>
                                          <p:spTgt spid="121869"/>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ding.wav"/>
                                        </p:tgtEl>
                                      </p:cMediaNode>
                                    </p:audio>
                                  </p:subTnLst>
                                </p:cTn>
                              </p:par>
                            </p:childTnLst>
                          </p:cTn>
                        </p:par>
                        <p:par>
                          <p:cTn id="97" fill="hold" nodeType="afterGroup">
                            <p:stCondLst>
                              <p:cond delay="4000"/>
                            </p:stCondLst>
                            <p:childTnLst>
                              <p:par>
                                <p:cTn id="98" presetID="1" presetClass="entr" presetSubtype="0" fill="hold" grpId="0" nodeType="afterEffect">
                                  <p:stCondLst>
                                    <p:cond delay="0"/>
                                  </p:stCondLst>
                                  <p:childTnLst>
                                    <p:set>
                                      <p:cBhvr>
                                        <p:cTn id="99" dur="1" fill="hold">
                                          <p:stCondLst>
                                            <p:cond delay="0"/>
                                          </p:stCondLst>
                                        </p:cTn>
                                        <p:tgtEl>
                                          <p:spTgt spid="12187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ding.wav"/>
                                        </p:tgtEl>
                                      </p:cMediaNode>
                                    </p:audio>
                                  </p:subTnLst>
                                </p:cTn>
                              </p:par>
                            </p:childTnLst>
                          </p:cTn>
                        </p:par>
                        <p:par>
                          <p:cTn id="100" fill="hold" nodeType="afterGroup">
                            <p:stCondLst>
                              <p:cond delay="4000"/>
                            </p:stCondLst>
                            <p:childTnLst>
                              <p:par>
                                <p:cTn id="101" presetID="3" presetClass="exit" presetSubtype="10" fill="hold" grpId="1" nodeType="afterEffect">
                                  <p:stCondLst>
                                    <p:cond delay="0"/>
                                  </p:stCondLst>
                                  <p:childTnLst>
                                    <p:animEffect transition="out" filter="blinds(horizontal)">
                                      <p:cBhvr>
                                        <p:cTn id="102" dur="500"/>
                                        <p:tgtEl>
                                          <p:spTgt spid="121870"/>
                                        </p:tgtEl>
                                      </p:cBhvr>
                                    </p:animEffect>
                                    <p:set>
                                      <p:cBhvr>
                                        <p:cTn id="103" dur="1" fill="hold">
                                          <p:stCondLst>
                                            <p:cond delay="499"/>
                                          </p:stCondLst>
                                        </p:cTn>
                                        <p:tgtEl>
                                          <p:spTgt spid="121870"/>
                                        </p:tgtEl>
                                        <p:attrNameLst>
                                          <p:attrName>style.visibility</p:attrName>
                                        </p:attrNameLst>
                                      </p:cBhvr>
                                      <p:to>
                                        <p:strVal val="hidden"/>
                                      </p:to>
                                    </p:set>
                                  </p:childTnLst>
                                </p:cTn>
                              </p:par>
                            </p:childTnLst>
                          </p:cTn>
                        </p:par>
                        <p:par>
                          <p:cTn id="104" fill="hold" nodeType="afterGroup">
                            <p:stCondLst>
                              <p:cond delay="4500"/>
                            </p:stCondLst>
                            <p:childTnLst>
                              <p:par>
                                <p:cTn id="105" presetID="3" presetClass="exit" presetSubtype="10" fill="hold" grpId="0" nodeType="afterEffect">
                                  <p:stCondLst>
                                    <p:cond delay="0"/>
                                  </p:stCondLst>
                                  <p:childTnLst>
                                    <p:animEffect transition="out" filter="blinds(horizontal)">
                                      <p:cBhvr>
                                        <p:cTn id="106" dur="500"/>
                                        <p:tgtEl>
                                          <p:spTgt spid="121871"/>
                                        </p:tgtEl>
                                      </p:cBhvr>
                                    </p:animEffect>
                                    <p:set>
                                      <p:cBhvr>
                                        <p:cTn id="107" dur="1" fill="hold">
                                          <p:stCondLst>
                                            <p:cond delay="499"/>
                                          </p:stCondLst>
                                        </p:cTn>
                                        <p:tgtEl>
                                          <p:spTgt spid="121871"/>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3" name="ding.wav"/>
                                        </p:tgtEl>
                                      </p:cMediaNode>
                                    </p:audio>
                                  </p:subTnLst>
                                </p:cTn>
                              </p:par>
                            </p:childTnLst>
                          </p:cTn>
                        </p:par>
                        <p:par>
                          <p:cTn id="108" fill="hold" nodeType="afterGroup">
                            <p:stCondLst>
                              <p:cond delay="5000"/>
                            </p:stCondLst>
                            <p:childTnLst>
                              <p:par>
                                <p:cTn id="109" presetID="1" presetClass="entr" presetSubtype="0" fill="hold" grpId="0" nodeType="afterEffect">
                                  <p:stCondLst>
                                    <p:cond delay="0"/>
                                  </p:stCondLst>
                                  <p:childTnLst>
                                    <p:set>
                                      <p:cBhvr>
                                        <p:cTn id="110" dur="1" fill="hold">
                                          <p:stCondLst>
                                            <p:cond delay="0"/>
                                          </p:stCondLst>
                                        </p:cTn>
                                        <p:tgtEl>
                                          <p:spTgt spid="121872"/>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3" name="ding.wav"/>
                                        </p:tgtEl>
                                      </p:cMediaNode>
                                    </p:audio>
                                  </p:subTnLst>
                                </p:cTn>
                              </p:par>
                            </p:childTnLst>
                          </p:cTn>
                        </p:par>
                        <p:par>
                          <p:cTn id="111" fill="hold" nodeType="afterGroup">
                            <p:stCondLst>
                              <p:cond delay="5000"/>
                            </p:stCondLst>
                            <p:childTnLst>
                              <p:par>
                                <p:cTn id="112" presetID="3" presetClass="exit" presetSubtype="10" fill="hold" grpId="1" nodeType="afterEffect">
                                  <p:stCondLst>
                                    <p:cond delay="0"/>
                                  </p:stCondLst>
                                  <p:childTnLst>
                                    <p:animEffect transition="out" filter="blinds(horizontal)">
                                      <p:cBhvr>
                                        <p:cTn id="113" dur="500"/>
                                        <p:tgtEl>
                                          <p:spTgt spid="121872"/>
                                        </p:tgtEl>
                                      </p:cBhvr>
                                    </p:animEffect>
                                    <p:set>
                                      <p:cBhvr>
                                        <p:cTn id="114" dur="1" fill="hold">
                                          <p:stCondLst>
                                            <p:cond delay="499"/>
                                          </p:stCondLst>
                                        </p:cTn>
                                        <p:tgtEl>
                                          <p:spTgt spid="121872"/>
                                        </p:tgtEl>
                                        <p:attrNameLst>
                                          <p:attrName>style.visibility</p:attrName>
                                        </p:attrNameLst>
                                      </p:cBhvr>
                                      <p:to>
                                        <p:strVal val="hidden"/>
                                      </p:to>
                                    </p:set>
                                  </p:childTnLst>
                                </p:cTn>
                              </p:par>
                            </p:childTnLst>
                          </p:cTn>
                        </p:par>
                        <p:par>
                          <p:cTn id="115" fill="hold" nodeType="afterGroup">
                            <p:stCondLst>
                              <p:cond delay="5500"/>
                            </p:stCondLst>
                            <p:childTnLst>
                              <p:par>
                                <p:cTn id="116" presetID="3" presetClass="exit" presetSubtype="10" fill="hold" grpId="0" nodeType="afterEffect">
                                  <p:stCondLst>
                                    <p:cond delay="0"/>
                                  </p:stCondLst>
                                  <p:childTnLst>
                                    <p:animEffect transition="out" filter="blinds(horizontal)">
                                      <p:cBhvr>
                                        <p:cTn id="117" dur="500"/>
                                        <p:tgtEl>
                                          <p:spTgt spid="121873"/>
                                        </p:tgtEl>
                                      </p:cBhvr>
                                    </p:animEffect>
                                    <p:set>
                                      <p:cBhvr>
                                        <p:cTn id="118" dur="1" fill="hold">
                                          <p:stCondLst>
                                            <p:cond delay="499"/>
                                          </p:stCondLst>
                                        </p:cTn>
                                        <p:tgtEl>
                                          <p:spTgt spid="121873"/>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3" name="ding.wav"/>
                                        </p:tgtEl>
                                      </p:cMediaNode>
                                    </p:audio>
                                  </p:subTnLst>
                                </p:cTn>
                              </p:par>
                            </p:childTnLst>
                          </p:cTn>
                        </p:par>
                        <p:par>
                          <p:cTn id="119" fill="hold" nodeType="afterGroup">
                            <p:stCondLst>
                              <p:cond delay="6000"/>
                            </p:stCondLst>
                            <p:childTnLst>
                              <p:par>
                                <p:cTn id="120" presetID="51" presetClass="entr" presetSubtype="0" fill="hold" grpId="0" nodeType="afterEffect">
                                  <p:stCondLst>
                                    <p:cond delay="0"/>
                                  </p:stCondLst>
                                  <p:childTnLst>
                                    <p:set>
                                      <p:cBhvr>
                                        <p:cTn id="121" dur="1" fill="hold">
                                          <p:stCondLst>
                                            <p:cond delay="0"/>
                                          </p:stCondLst>
                                        </p:cTn>
                                        <p:tgtEl>
                                          <p:spTgt spid="121879"/>
                                        </p:tgtEl>
                                        <p:attrNameLst>
                                          <p:attrName>style.visibility</p:attrName>
                                        </p:attrNameLst>
                                      </p:cBhvr>
                                      <p:to>
                                        <p:strVal val="visible"/>
                                      </p:to>
                                    </p:set>
                                    <p:animEffect transition="in" filter="fade">
                                      <p:cBhvr>
                                        <p:cTn id="122" dur="77" decel="100000"/>
                                        <p:tgtEl>
                                          <p:spTgt spid="121879"/>
                                        </p:tgtEl>
                                      </p:cBhvr>
                                    </p:animEffect>
                                    <p:animScale>
                                      <p:cBhvr>
                                        <p:cTn id="123" dur="77" decel="100000"/>
                                        <p:tgtEl>
                                          <p:spTgt spid="121879"/>
                                        </p:tgtEl>
                                      </p:cBhvr>
                                      <p:from x="10000" y="10000"/>
                                      <p:to x="200000" y="450000"/>
                                    </p:animScale>
                                    <p:animScale>
                                      <p:cBhvr>
                                        <p:cTn id="124" dur="123" accel="100000" fill="hold">
                                          <p:stCondLst>
                                            <p:cond delay="77"/>
                                          </p:stCondLst>
                                        </p:cTn>
                                        <p:tgtEl>
                                          <p:spTgt spid="121879"/>
                                        </p:tgtEl>
                                      </p:cBhvr>
                                      <p:from x="200000" y="450000"/>
                                      <p:to x="100000" y="100000"/>
                                    </p:animScale>
                                    <p:set>
                                      <p:cBhvr>
                                        <p:cTn id="125" dur="77" fill="hold"/>
                                        <p:tgtEl>
                                          <p:spTgt spid="121879"/>
                                        </p:tgtEl>
                                        <p:attrNameLst>
                                          <p:attrName>ppt_x</p:attrName>
                                        </p:attrNameLst>
                                      </p:cBhvr>
                                      <p:to>
                                        <p:strVal val="(0.5)"/>
                                      </p:to>
                                    </p:set>
                                    <p:anim from="(0.5)" to="(#ppt_x)" calcmode="lin" valueType="num">
                                      <p:cBhvr>
                                        <p:cTn id="126" dur="123" accel="100000" fill="hold">
                                          <p:stCondLst>
                                            <p:cond delay="77"/>
                                          </p:stCondLst>
                                        </p:cTn>
                                        <p:tgtEl>
                                          <p:spTgt spid="121879"/>
                                        </p:tgtEl>
                                        <p:attrNameLst>
                                          <p:attrName>ppt_x</p:attrName>
                                        </p:attrNameLst>
                                      </p:cBhvr>
                                    </p:anim>
                                    <p:set>
                                      <p:cBhvr>
                                        <p:cTn id="127" dur="77" fill="hold"/>
                                        <p:tgtEl>
                                          <p:spTgt spid="121879"/>
                                        </p:tgtEl>
                                        <p:attrNameLst>
                                          <p:attrName>ppt_y</p:attrName>
                                        </p:attrNameLst>
                                      </p:cBhvr>
                                      <p:to>
                                        <p:strVal val="(#ppt_y+0.4)"/>
                                      </p:to>
                                    </p:set>
                                    <p:anim from="(#ppt_y+0.4)" to="(#ppt_y)" calcmode="lin" valueType="num">
                                      <p:cBhvr>
                                        <p:cTn id="128" dur="123" accel="100000" fill="hold">
                                          <p:stCondLst>
                                            <p:cond delay="77"/>
                                          </p:stCondLst>
                                        </p:cTn>
                                        <p:tgtEl>
                                          <p:spTgt spid="121879"/>
                                        </p:tgtEl>
                                        <p:attrNameLst>
                                          <p:attrName>ppt_y</p:attrName>
                                        </p:attrNameLst>
                                      </p:cBhvr>
                                    </p:anim>
                                  </p:childTnLst>
                                  <p:subTnLst>
                                    <p:audio>
                                      <p:cMediaNode>
                                        <p:cTn display="0" masterRel="sameClick">
                                          <p:stCondLst>
                                            <p:cond evt="begin" delay="0">
                                              <p:tn val="120"/>
                                            </p:cond>
                                          </p:stCondLst>
                                          <p:endCondLst>
                                            <p:cond evt="onStopAudio" delay="0">
                                              <p:tgtEl>
                                                <p:sldTgt/>
                                              </p:tgtEl>
                                            </p:cond>
                                          </p:endCondLst>
                                        </p:cTn>
                                        <p:tgtEl>
                                          <p:sndTgt r:embed="rId4" name="Windows XP Shutdown.wav"/>
                                        </p:tgtEl>
                                      </p:cMediaNode>
                                    </p:audio>
                                  </p:subTnLst>
                                </p:cTn>
                              </p:par>
                            </p:childTnLst>
                          </p:cTn>
                        </p:par>
                      </p:childTnLst>
                    </p:cTn>
                  </p:par>
                </p:childTnLst>
              </p:cTn>
              <p:nextCondLst>
                <p:cond evt="onClick" delay="0">
                  <p:tgtEl>
                    <p:spTgt spid="121861"/>
                  </p:tgtEl>
                </p:cond>
              </p:nextCondLst>
            </p:seq>
          </p:childTnLst>
        </p:cTn>
      </p:par>
    </p:tnLst>
    <p:bldLst>
      <p:bldP spid="121862" grpId="0"/>
      <p:bldP spid="121862" grpId="1"/>
      <p:bldP spid="121863" grpId="0" animBg="1"/>
      <p:bldP spid="121864" grpId="0"/>
      <p:bldP spid="121864" grpId="1"/>
      <p:bldP spid="121865" grpId="0" animBg="1"/>
      <p:bldP spid="121866" grpId="0"/>
      <p:bldP spid="121866" grpId="1"/>
      <p:bldP spid="121867" grpId="0" animBg="1"/>
      <p:bldP spid="121868" grpId="0"/>
      <p:bldP spid="121868" grpId="1"/>
      <p:bldP spid="121869" grpId="0" animBg="1"/>
      <p:bldP spid="121870" grpId="0"/>
      <p:bldP spid="121870" grpId="1"/>
      <p:bldP spid="121871" grpId="0" animBg="1"/>
      <p:bldP spid="121872" grpId="0"/>
      <p:bldP spid="121872" grpId="1"/>
      <p:bldP spid="121873" grpId="0" animBg="1"/>
      <p:bldP spid="121879" grpId="0"/>
      <p:bldP spid="121881" grpId="0" animBg="1"/>
      <p:bldP spid="121882" grpId="0" animBg="1"/>
      <p:bldP spid="121883" grpId="0"/>
      <p:bldP spid="121884" grpId="0"/>
      <p:bldP spid="121885" grpId="0"/>
      <p:bldP spid="121886" grpId="0"/>
      <p:bldP spid="121887" grpId="0" animBg="1"/>
      <p:bldP spid="12188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4" name="Picture 12" descr="10158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85" name="WordArt 13"/>
          <p:cNvSpPr>
            <a:spLocks noChangeArrowheads="1" noChangeShapeType="1" noTextEdit="1"/>
          </p:cNvSpPr>
          <p:nvPr/>
        </p:nvSpPr>
        <p:spPr bwMode="auto">
          <a:xfrm rot="-215725">
            <a:off x="762000" y="1447800"/>
            <a:ext cx="8137525" cy="2376488"/>
          </a:xfrm>
          <a:prstGeom prst="rect">
            <a:avLst/>
          </a:prstGeom>
        </p:spPr>
        <p:txBody>
          <a:bodyPr wrap="none" fromWordArt="1">
            <a:prstTxWarp prst="textWave1">
              <a:avLst>
                <a:gd name="adj1" fmla="val 13005"/>
                <a:gd name="adj2" fmla="val 0"/>
              </a:avLst>
            </a:prstTxWarp>
          </a:bodyPr>
          <a:lstStyle/>
          <a:p>
            <a:pPr algn="ctr"/>
            <a:r>
              <a:rPr lang="en-US" sz="2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15725" scaled="1"/>
                </a:gradFill>
                <a:effectLst>
                  <a:outerShdw dist="35921" dir="2700000" sy="50000" kx="2115830" algn="bl" rotWithShape="0">
                    <a:srgbClr val="C0C0C0">
                      <a:alpha val="80000"/>
                    </a:srgbClr>
                  </a:outerShdw>
                </a:effectLst>
                <a:latin typeface="Times New Roman"/>
                <a:cs typeface="Times New Roman"/>
              </a:rPr>
              <a:t>Chúc quý thầy cô và các em mạnh khỏe!</a:t>
            </a:r>
          </a:p>
        </p:txBody>
      </p:sp>
      <p:pic>
        <p:nvPicPr>
          <p:cNvPr id="28686" name="Picture 14" descr="Glitter-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640513"/>
            <a:ext cx="4572000" cy="217487"/>
          </a:xfrm>
          <a:prstGeom prst="rect">
            <a:avLst/>
          </a:prstGeom>
          <a:noFill/>
          <a:extLst>
            <a:ext uri="{909E8E84-426E-40DD-AFC4-6F175D3DCCD1}">
              <a14:hiddenFill xmlns:a14="http://schemas.microsoft.com/office/drawing/2010/main">
                <a:solidFill>
                  <a:srgbClr val="FFFFFF"/>
                </a:solidFill>
              </a14:hiddenFill>
            </a:ext>
          </a:extLst>
        </p:spPr>
      </p:pic>
      <p:pic>
        <p:nvPicPr>
          <p:cNvPr id="28687" name="Picture 15" descr="CHI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066800"/>
            <a:ext cx="5562600" cy="1063625"/>
          </a:xfrm>
          <a:prstGeom prst="rect">
            <a:avLst/>
          </a:prstGeom>
          <a:noFill/>
          <a:extLst>
            <a:ext uri="{909E8E84-426E-40DD-AFC4-6F175D3DCCD1}">
              <a14:hiddenFill xmlns:a14="http://schemas.microsoft.com/office/drawing/2010/main">
                <a:solidFill>
                  <a:srgbClr val="FFFFFF"/>
                </a:solidFill>
              </a14:hiddenFill>
            </a:ext>
          </a:extLst>
        </p:spPr>
      </p:pic>
      <p:pic>
        <p:nvPicPr>
          <p:cNvPr id="28689" name="Picture 17" descr="Glitter-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77256" y="2177256"/>
            <a:ext cx="4572000" cy="21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984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fade">
                                      <p:cBhvr>
                                        <p:cTn id="7" dur="3000"/>
                                        <p:tgtEl>
                                          <p:spTgt spid="28685"/>
                                        </p:tgtEl>
                                      </p:cBhvr>
                                    </p:animEffect>
                                    <p:anim calcmode="lin" valueType="num">
                                      <p:cBhvr>
                                        <p:cTn id="8" dur="3000" fill="hold"/>
                                        <p:tgtEl>
                                          <p:spTgt spid="28685"/>
                                        </p:tgtEl>
                                        <p:attrNameLst>
                                          <p:attrName>style.rotation</p:attrName>
                                        </p:attrNameLst>
                                      </p:cBhvr>
                                      <p:tavLst>
                                        <p:tav tm="0">
                                          <p:val>
                                            <p:fltVal val="720"/>
                                          </p:val>
                                        </p:tav>
                                        <p:tav tm="100000">
                                          <p:val>
                                            <p:fltVal val="0"/>
                                          </p:val>
                                        </p:tav>
                                      </p:tavLst>
                                    </p:anim>
                                    <p:anim calcmode="lin" valueType="num">
                                      <p:cBhvr>
                                        <p:cTn id="9" dur="3000" fill="hold"/>
                                        <p:tgtEl>
                                          <p:spTgt spid="28685"/>
                                        </p:tgtEl>
                                        <p:attrNameLst>
                                          <p:attrName>ppt_h</p:attrName>
                                        </p:attrNameLst>
                                      </p:cBhvr>
                                      <p:tavLst>
                                        <p:tav tm="0">
                                          <p:val>
                                            <p:fltVal val="0"/>
                                          </p:val>
                                        </p:tav>
                                        <p:tav tm="100000">
                                          <p:val>
                                            <p:strVal val="#ppt_h"/>
                                          </p:val>
                                        </p:tav>
                                      </p:tavLst>
                                    </p:anim>
                                    <p:anim calcmode="lin" valueType="num">
                                      <p:cBhvr>
                                        <p:cTn id="10" dur="3000" fill="hold"/>
                                        <p:tgtEl>
                                          <p:spTgt spid="28685"/>
                                        </p:tgtEl>
                                        <p:attrNameLst>
                                          <p:attrName>ppt_w</p:attrName>
                                        </p:attrNameLst>
                                      </p:cBhvr>
                                      <p:tavLst>
                                        <p:tav tm="0">
                                          <p:val>
                                            <p:fltVal val="0"/>
                                          </p:val>
                                        </p:tav>
                                        <p:tav tm="100000">
                                          <p:val>
                                            <p:strVal val="#ppt_w"/>
                                          </p:val>
                                        </p:tav>
                                      </p:tavLst>
                                    </p:anim>
                                  </p:childTnLst>
                                </p:cTn>
                              </p:par>
                            </p:childTnLst>
                          </p:cTn>
                        </p:par>
                        <p:par>
                          <p:cTn id="11" fill="hold" nodeType="afterGroup">
                            <p:stCondLst>
                              <p:cond delay="3000"/>
                            </p:stCondLst>
                            <p:childTnLst>
                              <p:par>
                                <p:cTn id="12" presetID="25" presetClass="exit" presetSubtype="0" fill="hold" grpId="1" nodeType="afterEffect">
                                  <p:stCondLst>
                                    <p:cond delay="0"/>
                                  </p:stCondLst>
                                  <p:childTnLst>
                                    <p:animEffect transition="out" filter="fade">
                                      <p:cBhvr>
                                        <p:cTn id="13" dur="5000" accel="50000">
                                          <p:stCondLst>
                                            <p:cond delay="0"/>
                                          </p:stCondLst>
                                        </p:cTn>
                                        <p:tgtEl>
                                          <p:spTgt spid="28685"/>
                                        </p:tgtEl>
                                      </p:cBhvr>
                                    </p:animEffect>
                                    <p:anim calcmode="lin" valueType="num">
                                      <p:cBhvr>
                                        <p:cTn id="14" dur="2500" accel="50000">
                                          <p:stCondLst>
                                            <p:cond delay="0"/>
                                          </p:stCondLst>
                                        </p:cTn>
                                        <p:tgtEl>
                                          <p:spTgt spid="28685"/>
                                        </p:tgtEl>
                                        <p:attrNameLst>
                                          <p:attrName>ppt_y</p:attrName>
                                        </p:attrNameLst>
                                      </p:cBhvr>
                                      <p:tavLst>
                                        <p:tav tm="0">
                                          <p:val>
                                            <p:strVal val="ppt_y"/>
                                          </p:val>
                                        </p:tav>
                                        <p:tav tm="100000">
                                          <p:val>
                                            <p:strVal val="ppt_y+.1"/>
                                          </p:val>
                                        </p:tav>
                                      </p:tavLst>
                                    </p:anim>
                                    <p:anim calcmode="lin" valueType="num">
                                      <p:cBhvr>
                                        <p:cTn id="15" dur="2500" decel="50000">
                                          <p:stCondLst>
                                            <p:cond delay="2500"/>
                                          </p:stCondLst>
                                        </p:cTn>
                                        <p:tgtEl>
                                          <p:spTgt spid="28685"/>
                                        </p:tgtEl>
                                        <p:attrNameLst>
                                          <p:attrName>ppt_y</p:attrName>
                                        </p:attrNameLst>
                                      </p:cBhvr>
                                      <p:tavLst>
                                        <p:tav tm="0">
                                          <p:val>
                                            <p:strVal val="ppt_y"/>
                                          </p:val>
                                        </p:tav>
                                        <p:tav tm="100000">
                                          <p:val>
                                            <p:strVal val="ppt_y-.1"/>
                                          </p:val>
                                        </p:tav>
                                      </p:tavLst>
                                    </p:anim>
                                    <p:anim calcmode="lin" valueType="num">
                                      <p:cBhvr>
                                        <p:cTn id="16" dur="2500" accel="50000">
                                          <p:stCondLst>
                                            <p:cond delay="2500"/>
                                          </p:stCondLst>
                                        </p:cTn>
                                        <p:tgtEl>
                                          <p:spTgt spid="28685"/>
                                        </p:tgtEl>
                                        <p:attrNameLst>
                                          <p:attrName>ppt_x</p:attrName>
                                        </p:attrNameLst>
                                      </p:cBhvr>
                                      <p:tavLst>
                                        <p:tav tm="0">
                                          <p:val>
                                            <p:strVal val="ppt_x"/>
                                          </p:val>
                                        </p:tav>
                                        <p:tav tm="100000">
                                          <p:val>
                                            <p:strVal val="ppt_x+.4"/>
                                          </p:val>
                                        </p:tav>
                                      </p:tavLst>
                                    </p:anim>
                                    <p:anim calcmode="lin" valueType="num">
                                      <p:cBhvr>
                                        <p:cTn id="17" dur="5000"/>
                                        <p:tgtEl>
                                          <p:spTgt spid="28685"/>
                                        </p:tgtEl>
                                        <p:attrNameLst>
                                          <p:attrName>ppt_h</p:attrName>
                                        </p:attrNameLst>
                                      </p:cBhvr>
                                      <p:tavLst>
                                        <p:tav tm="0">
                                          <p:val>
                                            <p:strVal val="ppt_h"/>
                                          </p:val>
                                        </p:tav>
                                        <p:tav tm="100000">
                                          <p:val>
                                            <p:strVal val="ppt_h"/>
                                          </p:val>
                                        </p:tav>
                                      </p:tavLst>
                                    </p:anim>
                                    <p:anim calcmode="lin" valueType="num">
                                      <p:cBhvr>
                                        <p:cTn id="18" dur="2500" accel="50000">
                                          <p:stCondLst>
                                            <p:cond delay="0"/>
                                          </p:stCondLst>
                                        </p:cTn>
                                        <p:tgtEl>
                                          <p:spTgt spid="28685"/>
                                        </p:tgtEl>
                                        <p:attrNameLst>
                                          <p:attrName>ppt_w</p:attrName>
                                        </p:attrNameLst>
                                      </p:cBhvr>
                                      <p:tavLst>
                                        <p:tav tm="0">
                                          <p:val>
                                            <p:strVal val="ppt_w"/>
                                          </p:val>
                                        </p:tav>
                                        <p:tav tm="100000">
                                          <p:val>
                                            <p:strVal val="ppt_w*.05"/>
                                          </p:val>
                                        </p:tav>
                                      </p:tavLst>
                                    </p:anim>
                                    <p:anim calcmode="lin" valueType="num">
                                      <p:cBhvr>
                                        <p:cTn id="19" dur="2500" decel="50000">
                                          <p:stCondLst>
                                            <p:cond delay="2500"/>
                                          </p:stCondLst>
                                        </p:cTn>
                                        <p:tgtEl>
                                          <p:spTgt spid="28685"/>
                                        </p:tgtEl>
                                        <p:attrNameLst>
                                          <p:attrName>ppt_w</p:attrName>
                                        </p:attrNameLst>
                                      </p:cBhvr>
                                      <p:tavLst>
                                        <p:tav tm="0">
                                          <p:val>
                                            <p:strVal val="ppt_w"/>
                                          </p:val>
                                        </p:tav>
                                        <p:tav tm="100000">
                                          <p:val>
                                            <p:strVal val="ppt_w/.05"/>
                                          </p:val>
                                        </p:tav>
                                      </p:tavLst>
                                    </p:anim>
                                    <p:anim calcmode="lin" valueType="num">
                                      <p:cBhvr>
                                        <p:cTn id="20" dur="2500" accel="50000">
                                          <p:stCondLst>
                                            <p:cond delay="2500"/>
                                          </p:stCondLst>
                                        </p:cTn>
                                        <p:tgtEl>
                                          <p:spTgt spid="28685"/>
                                        </p:tgtEl>
                                        <p:attrNameLst>
                                          <p:attrName>style.rotation</p:attrName>
                                        </p:attrNameLst>
                                      </p:cBhvr>
                                      <p:tavLst>
                                        <p:tav tm="0">
                                          <p:val>
                                            <p:fltVal val="0"/>
                                          </p:val>
                                        </p:tav>
                                        <p:tav tm="100000">
                                          <p:val>
                                            <p:fltVal val="-90"/>
                                          </p:val>
                                        </p:tav>
                                      </p:tavLst>
                                    </p:anim>
                                    <p:set>
                                      <p:cBhvr>
                                        <p:cTn id="21" dur="1" fill="hold">
                                          <p:stCondLst>
                                            <p:cond delay="4999"/>
                                          </p:stCondLst>
                                        </p:cTn>
                                        <p:tgtEl>
                                          <p:spTgt spid="28685"/>
                                        </p:tgtEl>
                                        <p:attrNameLst>
                                          <p:attrName>style.visibility</p:attrName>
                                        </p:attrNameLst>
                                      </p:cBhvr>
                                      <p:to>
                                        <p:strVal val="hidden"/>
                                      </p:to>
                                    </p:set>
                                  </p:childTnLst>
                                </p:cTn>
                              </p:par>
                            </p:childTnLst>
                          </p:cTn>
                        </p:par>
                        <p:par>
                          <p:cTn id="22" fill="hold" nodeType="afterGroup">
                            <p:stCondLst>
                              <p:cond delay="8000"/>
                            </p:stCondLst>
                            <p:childTnLst>
                              <p:par>
                                <p:cTn id="23" presetID="20" presetClass="entr" presetSubtype="0" fill="hold" grpId="2" nodeType="afterEffect">
                                  <p:stCondLst>
                                    <p:cond delay="0"/>
                                  </p:stCondLst>
                                  <p:childTnLst>
                                    <p:set>
                                      <p:cBhvr>
                                        <p:cTn id="24" dur="1" fill="hold">
                                          <p:stCondLst>
                                            <p:cond delay="0"/>
                                          </p:stCondLst>
                                        </p:cTn>
                                        <p:tgtEl>
                                          <p:spTgt spid="28685"/>
                                        </p:tgtEl>
                                        <p:attrNameLst>
                                          <p:attrName>style.visibility</p:attrName>
                                        </p:attrNameLst>
                                      </p:cBhvr>
                                      <p:to>
                                        <p:strVal val="visible"/>
                                      </p:to>
                                    </p:set>
                                    <p:animEffect transition="in" filter="wedge">
                                      <p:cBhvr>
                                        <p:cTn id="25" dur="20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animBg="1"/>
      <p:bldP spid="28685" grpId="1" animBg="1"/>
      <p:bldP spid="28685"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CLEAN%20LIME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2705100"/>
            <a:ext cx="5334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69639" name="Picture 7" descr="1269001500-thach-nhu-dong-thien-duo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2717800"/>
            <a:ext cx="5334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CIMG00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667000"/>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69642" name="Text Box 10"/>
          <p:cNvSpPr txBox="1">
            <a:spLocks noChangeArrowheads="1"/>
          </p:cNvSpPr>
          <p:nvPr/>
        </p:nvSpPr>
        <p:spPr bwMode="auto">
          <a:xfrm>
            <a:off x="2667000" y="-762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69643" name="Text Box 11"/>
          <p:cNvSpPr txBox="1">
            <a:spLocks noChangeArrowheads="1"/>
          </p:cNvSpPr>
          <p:nvPr/>
        </p:nvSpPr>
        <p:spPr bwMode="auto">
          <a:xfrm>
            <a:off x="4724400" y="-635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b="1" dirty="0" err="1">
                <a:solidFill>
                  <a:srgbClr val="FF0000"/>
                </a:solidFill>
                <a:latin typeface="Times New Roman" pitchFamily="18" charset="0"/>
              </a:rPr>
              <a:t>Đá</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vôi</a:t>
            </a:r>
            <a:endParaRPr lang="en-US" sz="3600" b="1" dirty="0">
              <a:solidFill>
                <a:srgbClr val="FF0000"/>
              </a:solidFill>
              <a:latin typeface="Times New Roman" pitchFamily="18" charset="0"/>
            </a:endParaRPr>
          </a:p>
        </p:txBody>
      </p:sp>
      <p:sp>
        <p:nvSpPr>
          <p:cNvPr id="69644" name="Text Box 12"/>
          <p:cNvSpPr txBox="1">
            <a:spLocks noChangeArrowheads="1"/>
          </p:cNvSpPr>
          <p:nvPr/>
        </p:nvSpPr>
        <p:spPr bwMode="auto">
          <a:xfrm>
            <a:off x="685800" y="562232"/>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a:latin typeface="Times New Roman" pitchFamily="18" charset="0"/>
              </a:rPr>
              <a:t>   </a:t>
            </a:r>
            <a:r>
              <a:rPr lang="en-US" sz="2800" b="1" i="1" dirty="0">
                <a:latin typeface="Times New Roman" pitchFamily="18" charset="0"/>
              </a:rPr>
              <a:t>1. </a:t>
            </a:r>
            <a:r>
              <a:rPr lang="en-US" sz="2800" b="1" i="1" dirty="0" err="1">
                <a:latin typeface="Times New Roman" pitchFamily="18" charset="0"/>
              </a:rPr>
              <a:t>Một</a:t>
            </a:r>
            <a:r>
              <a:rPr lang="en-US" sz="2800" b="1" i="1" dirty="0">
                <a:latin typeface="Times New Roman" pitchFamily="18" charset="0"/>
              </a:rPr>
              <a:t> </a:t>
            </a:r>
            <a:r>
              <a:rPr lang="en-US" sz="2800" b="1" i="1" dirty="0" err="1">
                <a:latin typeface="Times New Roman" pitchFamily="18" charset="0"/>
              </a:rPr>
              <a:t>số</a:t>
            </a:r>
            <a:r>
              <a:rPr lang="en-US" sz="2800" b="1" i="1" dirty="0">
                <a:latin typeface="Times New Roman" pitchFamily="18" charset="0"/>
              </a:rPr>
              <a:t> </a:t>
            </a:r>
            <a:r>
              <a:rPr lang="en-US" sz="2800" b="1" i="1" dirty="0" err="1">
                <a:latin typeface="Times New Roman" pitchFamily="18" charset="0"/>
              </a:rPr>
              <a:t>vùng</a:t>
            </a:r>
            <a:r>
              <a:rPr lang="en-US" sz="2800" b="1" i="1" dirty="0">
                <a:latin typeface="Times New Roman" pitchFamily="18" charset="0"/>
              </a:rPr>
              <a:t> </a:t>
            </a:r>
            <a:r>
              <a:rPr lang="en-US" sz="2800" b="1" i="1" dirty="0" err="1">
                <a:latin typeface="Times New Roman" pitchFamily="18" charset="0"/>
              </a:rPr>
              <a:t>núi</a:t>
            </a:r>
            <a:r>
              <a:rPr lang="en-US" sz="2800" b="1" i="1" dirty="0">
                <a:latin typeface="Times New Roman" pitchFamily="18" charset="0"/>
              </a:rPr>
              <a:t> </a:t>
            </a:r>
            <a:r>
              <a:rPr lang="en-US" sz="2800" b="1" i="1" dirty="0" err="1">
                <a:latin typeface="Times New Roman" pitchFamily="18" charset="0"/>
              </a:rPr>
              <a:t>đá</a:t>
            </a:r>
            <a:r>
              <a:rPr lang="en-US" sz="2800" b="1" i="1" dirty="0">
                <a:latin typeface="Times New Roman" pitchFamily="18" charset="0"/>
              </a:rPr>
              <a:t> </a:t>
            </a:r>
            <a:r>
              <a:rPr lang="en-US" sz="2800" b="1" i="1" dirty="0" err="1">
                <a:latin typeface="Times New Roman" pitchFamily="18" charset="0"/>
              </a:rPr>
              <a:t>vôi</a:t>
            </a:r>
            <a:r>
              <a:rPr lang="en-US" sz="2800" b="1" i="1" dirty="0">
                <a:latin typeface="Times New Roman" pitchFamily="18" charset="0"/>
              </a:rPr>
              <a:t> </a:t>
            </a:r>
            <a:r>
              <a:rPr lang="en-US" sz="2800" b="1" i="1" dirty="0" err="1">
                <a:latin typeface="Times New Roman" pitchFamily="18" charset="0"/>
              </a:rPr>
              <a:t>của</a:t>
            </a:r>
            <a:r>
              <a:rPr lang="en-US" sz="2800" b="1" i="1" dirty="0">
                <a:latin typeface="Times New Roman" pitchFamily="18" charset="0"/>
              </a:rPr>
              <a:t> </a:t>
            </a:r>
            <a:r>
              <a:rPr lang="en-US" sz="2800" b="1" i="1" dirty="0" err="1">
                <a:latin typeface="Times New Roman" pitchFamily="18" charset="0"/>
              </a:rPr>
              <a:t>nước</a:t>
            </a:r>
            <a:r>
              <a:rPr lang="en-US" sz="2800" b="1" i="1" dirty="0">
                <a:latin typeface="Times New Roman" pitchFamily="18" charset="0"/>
              </a:rPr>
              <a:t> ta</a:t>
            </a:r>
          </a:p>
        </p:txBody>
      </p:sp>
      <p:pic>
        <p:nvPicPr>
          <p:cNvPr id="69645" name="Picture 13" descr="davoitrang%2010-40cm"/>
          <p:cNvPicPr>
            <a:picLocks noChangeAspect="1" noChangeArrowheads="1"/>
          </p:cNvPicPr>
          <p:nvPr/>
        </p:nvPicPr>
        <p:blipFill>
          <a:blip r:embed="rId5">
            <a:extLst>
              <a:ext uri="{28A0092B-C50C-407E-A947-70E740481C1C}">
                <a14:useLocalDpi xmlns:a14="http://schemas.microsoft.com/office/drawing/2010/main" val="0"/>
              </a:ext>
            </a:extLst>
          </a:blip>
          <a:srcRect t="13078"/>
          <a:stretch>
            <a:fillRect/>
          </a:stretch>
        </p:blipFill>
        <p:spPr bwMode="auto">
          <a:xfrm>
            <a:off x="76200" y="1233744"/>
            <a:ext cx="5334000" cy="54718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p:nvPr/>
        </p:nvSpPr>
        <p:spPr>
          <a:xfrm>
            <a:off x="5410200" y="1157544"/>
            <a:ext cx="3657600" cy="577665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eaLnBrk="0" hangingPunct="0">
              <a:spcBef>
                <a:spcPct val="50000"/>
              </a:spcBef>
            </a:pPr>
            <a:r>
              <a:rPr lang="en-US" sz="2600" dirty="0" err="1" smtClean="0">
                <a:solidFill>
                  <a:srgbClr val="FF0066"/>
                </a:solidFill>
                <a:latin typeface="Times New Roman" pitchFamily="18" charset="0"/>
              </a:rPr>
              <a:t>Đá</a:t>
            </a:r>
            <a:r>
              <a:rPr lang="en-US" sz="2600" dirty="0" smtClean="0">
                <a:solidFill>
                  <a:srgbClr val="FF0066"/>
                </a:solidFill>
                <a:latin typeface="Times New Roman" pitchFamily="18" charset="0"/>
              </a:rPr>
              <a:t> </a:t>
            </a:r>
            <a:r>
              <a:rPr lang="en-US" sz="2600" dirty="0" err="1" smtClean="0">
                <a:solidFill>
                  <a:srgbClr val="FF0066"/>
                </a:solidFill>
                <a:latin typeface="Times New Roman" pitchFamily="18" charset="0"/>
              </a:rPr>
              <a:t>vôi</a:t>
            </a:r>
            <a:r>
              <a:rPr lang="en-US" sz="2600" dirty="0" smtClean="0">
                <a:latin typeface="Times New Roman" pitchFamily="18" charset="0"/>
              </a:rPr>
              <a:t> </a:t>
            </a:r>
            <a:r>
              <a:rPr lang="en-US" sz="2600" dirty="0" err="1" smtClean="0">
                <a:latin typeface="Times New Roman" pitchFamily="18" charset="0"/>
              </a:rPr>
              <a:t>là</a:t>
            </a:r>
            <a:r>
              <a:rPr lang="en-US" sz="2600" dirty="0" smtClean="0">
                <a:latin typeface="Times New Roman" pitchFamily="18" charset="0"/>
              </a:rPr>
              <a:t> </a:t>
            </a:r>
            <a:r>
              <a:rPr lang="en-US" sz="2600" dirty="0" err="1" smtClean="0">
                <a:latin typeface="Times New Roman" pitchFamily="18" charset="0"/>
              </a:rPr>
              <a:t>một</a:t>
            </a:r>
            <a:r>
              <a:rPr lang="en-US" sz="2600" dirty="0" smtClean="0">
                <a:latin typeface="Times New Roman" pitchFamily="18" charset="0"/>
              </a:rPr>
              <a:t> </a:t>
            </a:r>
            <a:r>
              <a:rPr lang="en-US" sz="2600" dirty="0" err="1" smtClean="0">
                <a:latin typeface="Times New Roman" pitchFamily="18" charset="0"/>
              </a:rPr>
              <a:t>loại</a:t>
            </a:r>
            <a:r>
              <a:rPr lang="en-US" sz="2600" dirty="0" smtClean="0">
                <a:latin typeface="Times New Roman" pitchFamily="18" charset="0"/>
              </a:rPr>
              <a:t> </a:t>
            </a:r>
            <a:r>
              <a:rPr lang="en-US" sz="2600" dirty="0" err="1" smtClean="0">
                <a:solidFill>
                  <a:srgbClr val="FF0066"/>
                </a:solidFill>
                <a:latin typeface="Times New Roman" pitchFamily="18" charset="0"/>
              </a:rPr>
              <a:t>đá</a:t>
            </a:r>
            <a:r>
              <a:rPr lang="en-US" sz="2600" dirty="0" smtClean="0">
                <a:solidFill>
                  <a:srgbClr val="FF0066"/>
                </a:solidFill>
                <a:latin typeface="Times New Roman" pitchFamily="18" charset="0"/>
              </a:rPr>
              <a:t> </a:t>
            </a:r>
            <a:r>
              <a:rPr lang="en-US" sz="2600" dirty="0" err="1" smtClean="0">
                <a:solidFill>
                  <a:srgbClr val="FF0066"/>
                </a:solidFill>
                <a:latin typeface="Times New Roman" pitchFamily="18" charset="0"/>
              </a:rPr>
              <a:t>trầm</a:t>
            </a:r>
            <a:r>
              <a:rPr lang="en-US" sz="2600" dirty="0" smtClean="0">
                <a:solidFill>
                  <a:srgbClr val="FF0066"/>
                </a:solidFill>
                <a:latin typeface="Times New Roman" pitchFamily="18" charset="0"/>
              </a:rPr>
              <a:t> </a:t>
            </a:r>
            <a:r>
              <a:rPr lang="en-US" sz="2600" dirty="0" err="1" smtClean="0">
                <a:solidFill>
                  <a:srgbClr val="FF0066"/>
                </a:solidFill>
                <a:latin typeface="Times New Roman" pitchFamily="18" charset="0"/>
              </a:rPr>
              <a:t>tích</a:t>
            </a:r>
            <a:r>
              <a:rPr lang="en-US" sz="2600" dirty="0" smtClean="0">
                <a:latin typeface="Times New Roman" pitchFamily="18" charset="0"/>
              </a:rPr>
              <a:t>, </a:t>
            </a:r>
            <a:r>
              <a:rPr lang="en-US" sz="2600" dirty="0" err="1" smtClean="0">
                <a:latin typeface="Times New Roman" pitchFamily="18" charset="0"/>
              </a:rPr>
              <a:t>về</a:t>
            </a:r>
            <a:r>
              <a:rPr lang="en-US" sz="2600" dirty="0" smtClean="0">
                <a:latin typeface="Times New Roman" pitchFamily="18" charset="0"/>
              </a:rPr>
              <a:t> </a:t>
            </a:r>
            <a:r>
              <a:rPr lang="en-US" sz="2600" dirty="0" err="1" smtClean="0">
                <a:latin typeface="Times New Roman" pitchFamily="18" charset="0"/>
              </a:rPr>
              <a:t>thành</a:t>
            </a:r>
            <a:r>
              <a:rPr lang="en-US" sz="2600" dirty="0" smtClean="0">
                <a:latin typeface="Times New Roman" pitchFamily="18" charset="0"/>
              </a:rPr>
              <a:t> </a:t>
            </a:r>
            <a:r>
              <a:rPr lang="en-US" sz="2600" dirty="0" err="1" smtClean="0">
                <a:latin typeface="Times New Roman" pitchFamily="18" charset="0"/>
              </a:rPr>
              <a:t>phần</a:t>
            </a:r>
            <a:r>
              <a:rPr lang="en-US" sz="2600" dirty="0" smtClean="0">
                <a:latin typeface="Times New Roman" pitchFamily="18" charset="0"/>
              </a:rPr>
              <a:t> </a:t>
            </a:r>
            <a:r>
              <a:rPr lang="en-US" sz="2600" dirty="0" err="1" smtClean="0">
                <a:latin typeface="Times New Roman" pitchFamily="18" charset="0"/>
              </a:rPr>
              <a:t>hóa</a:t>
            </a:r>
            <a:r>
              <a:rPr lang="en-US" sz="2600" dirty="0" smtClean="0">
                <a:latin typeface="Times New Roman" pitchFamily="18" charset="0"/>
              </a:rPr>
              <a:t> </a:t>
            </a:r>
            <a:r>
              <a:rPr lang="en-US" sz="2600" dirty="0" err="1" smtClean="0">
                <a:latin typeface="Times New Roman" pitchFamily="18" charset="0"/>
              </a:rPr>
              <a:t>học</a:t>
            </a:r>
            <a:r>
              <a:rPr lang="en-US" sz="2600" dirty="0" smtClean="0">
                <a:latin typeface="Times New Roman" pitchFamily="18" charset="0"/>
              </a:rPr>
              <a:t> </a:t>
            </a:r>
            <a:r>
              <a:rPr lang="en-US" sz="2600" dirty="0" err="1" smtClean="0">
                <a:latin typeface="Times New Roman" pitchFamily="18" charset="0"/>
              </a:rPr>
              <a:t>chủ</a:t>
            </a:r>
            <a:r>
              <a:rPr lang="en-US" sz="2600" dirty="0" smtClean="0">
                <a:latin typeface="Times New Roman" pitchFamily="18" charset="0"/>
              </a:rPr>
              <a:t> </a:t>
            </a:r>
            <a:r>
              <a:rPr lang="en-US" sz="2600" dirty="0" err="1" smtClean="0">
                <a:latin typeface="Times New Roman" pitchFamily="18" charset="0"/>
              </a:rPr>
              <a:t>yếu</a:t>
            </a:r>
            <a:r>
              <a:rPr lang="en-US" sz="2600" dirty="0" smtClean="0">
                <a:latin typeface="Times New Roman" pitchFamily="18" charset="0"/>
              </a:rPr>
              <a:t> </a:t>
            </a:r>
            <a:r>
              <a:rPr lang="en-US" sz="2600" dirty="0" err="1" smtClean="0">
                <a:latin typeface="Times New Roman" pitchFamily="18" charset="0"/>
              </a:rPr>
              <a:t>là</a:t>
            </a:r>
            <a:r>
              <a:rPr lang="en-US" sz="2600" dirty="0" smtClean="0">
                <a:latin typeface="Times New Roman" pitchFamily="18" charset="0"/>
              </a:rPr>
              <a:t> </a:t>
            </a:r>
            <a:r>
              <a:rPr lang="en-US" sz="2600" dirty="0" err="1" smtClean="0">
                <a:latin typeface="Times New Roman" pitchFamily="18" charset="0"/>
              </a:rPr>
              <a:t>khoáng</a:t>
            </a:r>
            <a:r>
              <a:rPr lang="en-US" sz="2600" dirty="0" smtClean="0">
                <a:latin typeface="Times New Roman" pitchFamily="18" charset="0"/>
              </a:rPr>
              <a:t> </a:t>
            </a:r>
            <a:r>
              <a:rPr lang="en-US" sz="2600" dirty="0" err="1" smtClean="0">
                <a:latin typeface="Times New Roman" pitchFamily="18" charset="0"/>
              </a:rPr>
              <a:t>chất</a:t>
            </a:r>
            <a:r>
              <a:rPr lang="en-US" sz="2600" dirty="0" smtClean="0">
                <a:latin typeface="Times New Roman" pitchFamily="18" charset="0"/>
              </a:rPr>
              <a:t> </a:t>
            </a:r>
            <a:r>
              <a:rPr lang="en-US" sz="2600" dirty="0" err="1" smtClean="0">
                <a:solidFill>
                  <a:srgbClr val="FF0066"/>
                </a:solidFill>
                <a:latin typeface="Times New Roman" pitchFamily="18" charset="0"/>
              </a:rPr>
              <a:t>canxit</a:t>
            </a:r>
            <a:r>
              <a:rPr lang="en-US" sz="2600" dirty="0" smtClean="0">
                <a:latin typeface="Times New Roman" pitchFamily="18" charset="0"/>
              </a:rPr>
              <a:t>. </a:t>
            </a:r>
            <a:r>
              <a:rPr lang="en-US" sz="2600" dirty="0" err="1" smtClean="0">
                <a:solidFill>
                  <a:srgbClr val="FF0066"/>
                </a:solidFill>
                <a:latin typeface="Times New Roman" pitchFamily="18" charset="0"/>
              </a:rPr>
              <a:t>Đá</a:t>
            </a:r>
            <a:r>
              <a:rPr lang="en-US" sz="2600" dirty="0" smtClean="0">
                <a:solidFill>
                  <a:srgbClr val="FF0066"/>
                </a:solidFill>
                <a:latin typeface="Times New Roman" pitchFamily="18" charset="0"/>
              </a:rPr>
              <a:t> </a:t>
            </a:r>
            <a:r>
              <a:rPr lang="en-US" sz="2600" dirty="0" err="1" smtClean="0">
                <a:solidFill>
                  <a:srgbClr val="FF0066"/>
                </a:solidFill>
                <a:latin typeface="Times New Roman" pitchFamily="18" charset="0"/>
              </a:rPr>
              <a:t>vôi</a:t>
            </a:r>
            <a:r>
              <a:rPr lang="en-US" sz="2600" dirty="0" smtClean="0">
                <a:latin typeface="Times New Roman" pitchFamily="18" charset="0"/>
              </a:rPr>
              <a:t> </a:t>
            </a:r>
            <a:r>
              <a:rPr lang="en-US" sz="2600" dirty="0" err="1" smtClean="0">
                <a:latin typeface="Times New Roman" pitchFamily="18" charset="0"/>
              </a:rPr>
              <a:t>ít</a:t>
            </a:r>
            <a:r>
              <a:rPr lang="en-US" sz="2600" dirty="0" smtClean="0">
                <a:latin typeface="Times New Roman" pitchFamily="18" charset="0"/>
              </a:rPr>
              <a:t> </a:t>
            </a:r>
            <a:r>
              <a:rPr lang="en-US" sz="2600" dirty="0" err="1" smtClean="0">
                <a:latin typeface="Times New Roman" pitchFamily="18" charset="0"/>
              </a:rPr>
              <a:t>khi</a:t>
            </a:r>
            <a:r>
              <a:rPr lang="en-US" sz="2600" dirty="0" smtClean="0">
                <a:latin typeface="Times New Roman" pitchFamily="18" charset="0"/>
              </a:rPr>
              <a:t> ở </a:t>
            </a:r>
            <a:r>
              <a:rPr lang="en-US" sz="2600" dirty="0" err="1" smtClean="0">
                <a:latin typeface="Times New Roman" pitchFamily="18" charset="0"/>
              </a:rPr>
              <a:t>dạng</a:t>
            </a:r>
            <a:r>
              <a:rPr lang="en-US" sz="2600" dirty="0" smtClean="0">
                <a:latin typeface="Times New Roman" pitchFamily="18" charset="0"/>
              </a:rPr>
              <a:t> </a:t>
            </a:r>
            <a:r>
              <a:rPr lang="en-US" sz="2600" dirty="0" err="1" smtClean="0">
                <a:latin typeface="Times New Roman" pitchFamily="18" charset="0"/>
              </a:rPr>
              <a:t>tinh</a:t>
            </a:r>
            <a:r>
              <a:rPr lang="en-US" sz="2600" dirty="0" smtClean="0">
                <a:latin typeface="Times New Roman" pitchFamily="18" charset="0"/>
              </a:rPr>
              <a:t> </a:t>
            </a:r>
            <a:r>
              <a:rPr lang="en-US" sz="2600" dirty="0" err="1" smtClean="0">
                <a:latin typeface="Times New Roman" pitchFamily="18" charset="0"/>
              </a:rPr>
              <a:t>khiết</a:t>
            </a:r>
            <a:r>
              <a:rPr lang="en-US" sz="2600" dirty="0" smtClean="0">
                <a:latin typeface="Times New Roman" pitchFamily="18" charset="0"/>
              </a:rPr>
              <a:t>, </a:t>
            </a:r>
            <a:r>
              <a:rPr lang="en-US" sz="2600" dirty="0" err="1" smtClean="0">
                <a:latin typeface="Times New Roman" pitchFamily="18" charset="0"/>
              </a:rPr>
              <a:t>mà</a:t>
            </a:r>
            <a:r>
              <a:rPr lang="en-US" sz="2600" dirty="0" smtClean="0">
                <a:latin typeface="Times New Roman" pitchFamily="18" charset="0"/>
              </a:rPr>
              <a:t> </a:t>
            </a:r>
            <a:r>
              <a:rPr lang="en-US" sz="2600" dirty="0" err="1" smtClean="0">
                <a:latin typeface="Times New Roman" pitchFamily="18" charset="0"/>
              </a:rPr>
              <a:t>thường</a:t>
            </a:r>
            <a:r>
              <a:rPr lang="en-US" sz="2600" dirty="0" smtClean="0">
                <a:latin typeface="Times New Roman" pitchFamily="18" charset="0"/>
              </a:rPr>
              <a:t> </a:t>
            </a:r>
            <a:r>
              <a:rPr lang="en-US" sz="2600" dirty="0" err="1" smtClean="0">
                <a:latin typeface="Times New Roman" pitchFamily="18" charset="0"/>
              </a:rPr>
              <a:t>bị</a:t>
            </a:r>
            <a:r>
              <a:rPr lang="en-US" sz="2600" dirty="0" smtClean="0">
                <a:latin typeface="Times New Roman" pitchFamily="18" charset="0"/>
              </a:rPr>
              <a:t> </a:t>
            </a:r>
            <a:r>
              <a:rPr lang="en-US" sz="2600" dirty="0" err="1" smtClean="0">
                <a:latin typeface="Times New Roman" pitchFamily="18" charset="0"/>
              </a:rPr>
              <a:t>lẫn</a:t>
            </a:r>
            <a:r>
              <a:rPr lang="en-US" sz="2600" dirty="0" smtClean="0">
                <a:latin typeface="Times New Roman" pitchFamily="18" charset="0"/>
              </a:rPr>
              <a:t> </a:t>
            </a:r>
            <a:r>
              <a:rPr lang="en-US" sz="2600" dirty="0" err="1" smtClean="0">
                <a:latin typeface="Times New Roman" pitchFamily="18" charset="0"/>
              </a:rPr>
              <a:t>các</a:t>
            </a:r>
            <a:r>
              <a:rPr lang="en-US" sz="2600" dirty="0" smtClean="0">
                <a:latin typeface="Times New Roman" pitchFamily="18" charset="0"/>
              </a:rPr>
              <a:t> </a:t>
            </a:r>
            <a:r>
              <a:rPr lang="en-US" sz="2600" dirty="0" err="1" smtClean="0">
                <a:latin typeface="Times New Roman" pitchFamily="18" charset="0"/>
              </a:rPr>
              <a:t>tạp</a:t>
            </a:r>
            <a:r>
              <a:rPr lang="en-US" sz="2600" dirty="0" smtClean="0">
                <a:latin typeface="Times New Roman" pitchFamily="18" charset="0"/>
              </a:rPr>
              <a:t> </a:t>
            </a:r>
            <a:r>
              <a:rPr lang="en-US" sz="2600" dirty="0" err="1" smtClean="0">
                <a:latin typeface="Times New Roman" pitchFamily="18" charset="0"/>
              </a:rPr>
              <a:t>chất</a:t>
            </a:r>
            <a:r>
              <a:rPr lang="en-US" sz="2600" dirty="0" smtClean="0">
                <a:latin typeface="Times New Roman" pitchFamily="18" charset="0"/>
              </a:rPr>
              <a:t> </a:t>
            </a:r>
            <a:r>
              <a:rPr lang="en-US" sz="2600" dirty="0" err="1" smtClean="0">
                <a:latin typeface="Times New Roman" pitchFamily="18" charset="0"/>
              </a:rPr>
              <a:t>như</a:t>
            </a:r>
            <a:r>
              <a:rPr lang="en-US" sz="2600" dirty="0" smtClean="0">
                <a:latin typeface="Times New Roman" pitchFamily="18" charset="0"/>
              </a:rPr>
              <a:t> </a:t>
            </a:r>
            <a:r>
              <a:rPr lang="en-US" sz="2600" dirty="0" err="1" smtClean="0">
                <a:solidFill>
                  <a:srgbClr val="FF0066"/>
                </a:solidFill>
                <a:latin typeface="Times New Roman" pitchFamily="18" charset="0"/>
              </a:rPr>
              <a:t>đá</a:t>
            </a:r>
            <a:r>
              <a:rPr lang="en-US" sz="2600" dirty="0" smtClean="0">
                <a:solidFill>
                  <a:srgbClr val="FF0066"/>
                </a:solidFill>
                <a:latin typeface="Times New Roman" pitchFamily="18" charset="0"/>
              </a:rPr>
              <a:t> </a:t>
            </a:r>
            <a:r>
              <a:rPr lang="en-US" sz="2600" dirty="0" err="1" smtClean="0">
                <a:solidFill>
                  <a:srgbClr val="FF0066"/>
                </a:solidFill>
                <a:latin typeface="Times New Roman" pitchFamily="18" charset="0"/>
              </a:rPr>
              <a:t>phiến</a:t>
            </a:r>
            <a:r>
              <a:rPr lang="en-US" sz="2600" dirty="0" smtClean="0">
                <a:solidFill>
                  <a:srgbClr val="FF0066"/>
                </a:solidFill>
                <a:latin typeface="Times New Roman" pitchFamily="18" charset="0"/>
              </a:rPr>
              <a:t> </a:t>
            </a:r>
            <a:r>
              <a:rPr lang="en-US" sz="2600" dirty="0" err="1" smtClean="0">
                <a:solidFill>
                  <a:srgbClr val="FF0066"/>
                </a:solidFill>
                <a:latin typeface="Times New Roman" pitchFamily="18" charset="0"/>
              </a:rPr>
              <a:t>silic</a:t>
            </a:r>
            <a:r>
              <a:rPr lang="en-US" sz="2600" dirty="0" smtClean="0">
                <a:latin typeface="Times New Roman" pitchFamily="18" charset="0"/>
              </a:rPr>
              <a:t>,  </a:t>
            </a:r>
            <a:r>
              <a:rPr lang="en-US" sz="2600" dirty="0" err="1" smtClean="0">
                <a:latin typeface="Times New Roman" pitchFamily="18" charset="0"/>
              </a:rPr>
              <a:t>và</a:t>
            </a:r>
            <a:r>
              <a:rPr lang="en-US" sz="2600" dirty="0" smtClean="0">
                <a:latin typeface="Times New Roman" pitchFamily="18" charset="0"/>
              </a:rPr>
              <a:t> </a:t>
            </a:r>
            <a:r>
              <a:rPr lang="en-US" sz="2600" dirty="0" err="1" smtClean="0">
                <a:solidFill>
                  <a:srgbClr val="FF0066"/>
                </a:solidFill>
                <a:latin typeface="Times New Roman" pitchFamily="18" charset="0"/>
              </a:rPr>
              <a:t>đá</a:t>
            </a:r>
            <a:r>
              <a:rPr lang="en-US" sz="2600" dirty="0" smtClean="0">
                <a:solidFill>
                  <a:srgbClr val="FF0066"/>
                </a:solidFill>
                <a:latin typeface="Times New Roman" pitchFamily="18" charset="0"/>
              </a:rPr>
              <a:t> </a:t>
            </a:r>
            <a:r>
              <a:rPr lang="en-US" sz="2600" dirty="0" err="1" smtClean="0">
                <a:solidFill>
                  <a:srgbClr val="FF0066"/>
                </a:solidFill>
                <a:latin typeface="Times New Roman" pitchFamily="18" charset="0"/>
              </a:rPr>
              <a:t>mác</a:t>
            </a:r>
            <a:r>
              <a:rPr lang="en-US" sz="2600" dirty="0" smtClean="0">
                <a:solidFill>
                  <a:srgbClr val="FF0066"/>
                </a:solidFill>
                <a:latin typeface="Times New Roman" pitchFamily="18" charset="0"/>
              </a:rPr>
              <a:t> ma</a:t>
            </a:r>
            <a:r>
              <a:rPr lang="en-US" sz="2600" dirty="0" smtClean="0">
                <a:latin typeface="Times New Roman" pitchFamily="18" charset="0"/>
              </a:rPr>
              <a:t> </a:t>
            </a:r>
            <a:r>
              <a:rPr lang="en-US" sz="2600" dirty="0" err="1" smtClean="0">
                <a:latin typeface="Times New Roman" pitchFamily="18" charset="0"/>
              </a:rPr>
              <a:t>cũng</a:t>
            </a:r>
            <a:r>
              <a:rPr lang="en-US" sz="2600" dirty="0" smtClean="0">
                <a:latin typeface="Times New Roman" pitchFamily="18" charset="0"/>
              </a:rPr>
              <a:t> </a:t>
            </a:r>
            <a:r>
              <a:rPr lang="en-US" sz="2600" dirty="0" err="1" smtClean="0">
                <a:latin typeface="Times New Roman" pitchFamily="18" charset="0"/>
              </a:rPr>
              <a:t>như</a:t>
            </a:r>
            <a:r>
              <a:rPr lang="en-US" sz="2600" dirty="0" smtClean="0">
                <a:latin typeface="Times New Roman" pitchFamily="18" charset="0"/>
              </a:rPr>
              <a:t> </a:t>
            </a:r>
            <a:r>
              <a:rPr lang="en-US" sz="2600" dirty="0" err="1" smtClean="0">
                <a:solidFill>
                  <a:srgbClr val="FF0066"/>
                </a:solidFill>
                <a:latin typeface="Times New Roman" pitchFamily="18" charset="0"/>
              </a:rPr>
              <a:t>đất</a:t>
            </a:r>
            <a:r>
              <a:rPr lang="en-US" sz="2600" dirty="0" smtClean="0">
                <a:solidFill>
                  <a:srgbClr val="FF0066"/>
                </a:solidFill>
                <a:latin typeface="Times New Roman" pitchFamily="18" charset="0"/>
              </a:rPr>
              <a:t> </a:t>
            </a:r>
            <a:r>
              <a:rPr lang="en-US" sz="2600" dirty="0" err="1" smtClean="0">
                <a:solidFill>
                  <a:srgbClr val="FF0066"/>
                </a:solidFill>
                <a:latin typeface="Times New Roman" pitchFamily="18" charset="0"/>
              </a:rPr>
              <a:t>sét</a:t>
            </a:r>
            <a:r>
              <a:rPr lang="en-US" sz="2600" dirty="0" smtClean="0">
                <a:latin typeface="Times New Roman" pitchFamily="18" charset="0"/>
              </a:rPr>
              <a:t>, </a:t>
            </a:r>
            <a:r>
              <a:rPr lang="en-US" sz="2600" dirty="0" err="1" smtClean="0">
                <a:solidFill>
                  <a:srgbClr val="FF0066"/>
                </a:solidFill>
                <a:latin typeface="Times New Roman" pitchFamily="18" charset="0"/>
              </a:rPr>
              <a:t>bùn</a:t>
            </a:r>
            <a:r>
              <a:rPr lang="en-US" sz="2600" dirty="0" smtClean="0">
                <a:latin typeface="Times New Roman" pitchFamily="18" charset="0"/>
              </a:rPr>
              <a:t> </a:t>
            </a:r>
            <a:r>
              <a:rPr lang="en-US" sz="2600" dirty="0" err="1" smtClean="0">
                <a:latin typeface="Times New Roman" pitchFamily="18" charset="0"/>
              </a:rPr>
              <a:t>và</a:t>
            </a:r>
            <a:r>
              <a:rPr lang="en-US" sz="2600" dirty="0" smtClean="0">
                <a:latin typeface="Times New Roman" pitchFamily="18" charset="0"/>
              </a:rPr>
              <a:t> </a:t>
            </a:r>
            <a:r>
              <a:rPr lang="en-US" sz="2600" dirty="0" err="1" smtClean="0">
                <a:solidFill>
                  <a:srgbClr val="FF0066"/>
                </a:solidFill>
                <a:latin typeface="Times New Roman" pitchFamily="18" charset="0"/>
              </a:rPr>
              <a:t>cát</a:t>
            </a:r>
            <a:r>
              <a:rPr lang="en-US" sz="2600" dirty="0" smtClean="0">
                <a:latin typeface="Times New Roman" pitchFamily="18" charset="0"/>
              </a:rPr>
              <a:t>, … </a:t>
            </a:r>
            <a:r>
              <a:rPr lang="en-US" sz="2600" dirty="0" err="1" smtClean="0">
                <a:latin typeface="Times New Roman" pitchFamily="18" charset="0"/>
              </a:rPr>
              <a:t>Nên</a:t>
            </a:r>
            <a:r>
              <a:rPr lang="en-US" sz="2600" dirty="0" smtClean="0">
                <a:latin typeface="Times New Roman" pitchFamily="18" charset="0"/>
              </a:rPr>
              <a:t> </a:t>
            </a:r>
            <a:r>
              <a:rPr lang="en-US" sz="2600" dirty="0" err="1" smtClean="0">
                <a:latin typeface="Times New Roman" pitchFamily="18" charset="0"/>
              </a:rPr>
              <a:t>nó</a:t>
            </a:r>
            <a:r>
              <a:rPr lang="en-US" sz="2600" dirty="0" smtClean="0">
                <a:latin typeface="Times New Roman" pitchFamily="18" charset="0"/>
              </a:rPr>
              <a:t> </a:t>
            </a:r>
            <a:r>
              <a:rPr lang="en-US" sz="2600" dirty="0" err="1" smtClean="0">
                <a:latin typeface="Times New Roman" pitchFamily="18" charset="0"/>
              </a:rPr>
              <a:t>có</a:t>
            </a:r>
            <a:r>
              <a:rPr lang="en-US" sz="2600" dirty="0" smtClean="0">
                <a:latin typeface="Times New Roman" pitchFamily="18" charset="0"/>
              </a:rPr>
              <a:t> </a:t>
            </a:r>
            <a:r>
              <a:rPr lang="en-US" sz="2600" dirty="0" err="1" smtClean="0">
                <a:latin typeface="Times New Roman" pitchFamily="18" charset="0"/>
              </a:rPr>
              <a:t>màu</a:t>
            </a:r>
            <a:r>
              <a:rPr lang="en-US" sz="2600" dirty="0" smtClean="0">
                <a:latin typeface="Times New Roman" pitchFamily="18" charset="0"/>
              </a:rPr>
              <a:t> </a:t>
            </a:r>
            <a:r>
              <a:rPr lang="en-US" sz="2600" dirty="0" err="1" smtClean="0">
                <a:latin typeface="Times New Roman" pitchFamily="18" charset="0"/>
              </a:rPr>
              <a:t>sắc</a:t>
            </a:r>
            <a:r>
              <a:rPr lang="en-US" sz="2600" dirty="0" smtClean="0">
                <a:latin typeface="Times New Roman" pitchFamily="18" charset="0"/>
              </a:rPr>
              <a:t> </a:t>
            </a:r>
            <a:r>
              <a:rPr lang="en-US" sz="2600" dirty="0" err="1" smtClean="0">
                <a:latin typeface="Times New Roman" pitchFamily="18" charset="0"/>
              </a:rPr>
              <a:t>từ</a:t>
            </a:r>
            <a:r>
              <a:rPr lang="en-US" sz="2600" dirty="0" smtClean="0">
                <a:latin typeface="Times New Roman" pitchFamily="18" charset="0"/>
              </a:rPr>
              <a:t> </a:t>
            </a:r>
            <a:r>
              <a:rPr lang="en-US" sz="2600" dirty="0" err="1" smtClean="0">
                <a:latin typeface="Times New Roman" pitchFamily="18" charset="0"/>
              </a:rPr>
              <a:t>trắng</a:t>
            </a:r>
            <a:r>
              <a:rPr lang="en-US" sz="2600" dirty="0" smtClean="0">
                <a:latin typeface="Times New Roman" pitchFamily="18" charset="0"/>
              </a:rPr>
              <a:t> </a:t>
            </a:r>
            <a:r>
              <a:rPr lang="en-US" sz="2600" dirty="0" err="1" smtClean="0">
                <a:latin typeface="Times New Roman" pitchFamily="18" charset="0"/>
              </a:rPr>
              <a:t>đến</a:t>
            </a:r>
            <a:r>
              <a:rPr lang="en-US" sz="2600" dirty="0" smtClean="0">
                <a:latin typeface="Times New Roman" pitchFamily="18" charset="0"/>
              </a:rPr>
              <a:t> </a:t>
            </a:r>
            <a:r>
              <a:rPr lang="en-US" sz="2600" dirty="0" err="1" smtClean="0">
                <a:latin typeface="Times New Roman" pitchFamily="18" charset="0"/>
              </a:rPr>
              <a:t>màu</a:t>
            </a:r>
            <a:r>
              <a:rPr lang="en-US" sz="2600" dirty="0" smtClean="0">
                <a:latin typeface="Times New Roman" pitchFamily="18" charset="0"/>
              </a:rPr>
              <a:t> </a:t>
            </a:r>
            <a:r>
              <a:rPr lang="en-US" sz="2600" dirty="0" err="1" smtClean="0">
                <a:latin typeface="Times New Roman" pitchFamily="18" charset="0"/>
              </a:rPr>
              <a:t>tro</a:t>
            </a:r>
            <a:r>
              <a:rPr lang="en-US" sz="2600" dirty="0" smtClean="0">
                <a:latin typeface="Times New Roman" pitchFamily="18" charset="0"/>
              </a:rPr>
              <a:t>, </a:t>
            </a:r>
            <a:r>
              <a:rPr lang="en-US" sz="2600" dirty="0" err="1" smtClean="0">
                <a:latin typeface="Times New Roman" pitchFamily="18" charset="0"/>
              </a:rPr>
              <a:t>xanh</a:t>
            </a:r>
            <a:r>
              <a:rPr lang="en-US" sz="2600" dirty="0" smtClean="0">
                <a:latin typeface="Times New Roman" pitchFamily="18" charset="0"/>
              </a:rPr>
              <a:t> </a:t>
            </a:r>
            <a:r>
              <a:rPr lang="en-US" sz="2600" dirty="0" err="1" smtClean="0">
                <a:latin typeface="Times New Roman" pitchFamily="18" charset="0"/>
              </a:rPr>
              <a:t>nhạt</a:t>
            </a:r>
            <a:r>
              <a:rPr lang="en-US" sz="2600" dirty="0" smtClean="0">
                <a:latin typeface="Times New Roman" pitchFamily="18" charset="0"/>
              </a:rPr>
              <a:t>, </a:t>
            </a:r>
            <a:r>
              <a:rPr lang="en-US" sz="2600" dirty="0" err="1" smtClean="0">
                <a:latin typeface="Times New Roman" pitchFamily="18" charset="0"/>
              </a:rPr>
              <a:t>vàng</a:t>
            </a:r>
            <a:r>
              <a:rPr lang="en-US" sz="2600" dirty="0" smtClean="0">
                <a:latin typeface="Times New Roman" pitchFamily="18" charset="0"/>
              </a:rPr>
              <a:t> </a:t>
            </a:r>
            <a:r>
              <a:rPr lang="en-US" sz="2600" dirty="0" err="1" smtClean="0">
                <a:latin typeface="Times New Roman" pitchFamily="18" charset="0"/>
              </a:rPr>
              <a:t>và</a:t>
            </a:r>
            <a:r>
              <a:rPr lang="en-US" sz="2600" dirty="0" smtClean="0">
                <a:latin typeface="Times New Roman" pitchFamily="18" charset="0"/>
              </a:rPr>
              <a:t> </a:t>
            </a:r>
            <a:r>
              <a:rPr lang="en-US" sz="2600" dirty="0" err="1" smtClean="0">
                <a:latin typeface="Times New Roman" pitchFamily="18" charset="0"/>
              </a:rPr>
              <a:t>cả</a:t>
            </a:r>
            <a:r>
              <a:rPr lang="en-US" sz="2600" dirty="0" smtClean="0">
                <a:latin typeface="Times New Roman" pitchFamily="18" charset="0"/>
              </a:rPr>
              <a:t> </a:t>
            </a:r>
            <a:r>
              <a:rPr lang="en-US" sz="2600" dirty="0" err="1" smtClean="0">
                <a:latin typeface="Times New Roman" pitchFamily="18" charset="0"/>
              </a:rPr>
              <a:t>màu</a:t>
            </a:r>
            <a:r>
              <a:rPr lang="en-US" sz="2600" dirty="0" smtClean="0">
                <a:latin typeface="Times New Roman" pitchFamily="18" charset="0"/>
              </a:rPr>
              <a:t> </a:t>
            </a:r>
            <a:r>
              <a:rPr lang="en-US" sz="2600" dirty="0" err="1" smtClean="0">
                <a:latin typeface="Times New Roman" pitchFamily="18" charset="0"/>
              </a:rPr>
              <a:t>hồng</a:t>
            </a:r>
            <a:r>
              <a:rPr lang="en-US" sz="2600" dirty="0" smtClean="0">
                <a:latin typeface="Times New Roman" pitchFamily="18" charset="0"/>
              </a:rPr>
              <a:t> </a:t>
            </a:r>
            <a:r>
              <a:rPr lang="en-US" sz="2600" dirty="0" err="1" smtClean="0">
                <a:latin typeface="Times New Roman" pitchFamily="18" charset="0"/>
              </a:rPr>
              <a:t>sẫm</a:t>
            </a:r>
            <a:r>
              <a:rPr lang="en-US" sz="2600" dirty="0" smtClean="0">
                <a:latin typeface="Times New Roman" pitchFamily="18" charset="0"/>
              </a:rPr>
              <a:t>, </a:t>
            </a:r>
            <a:r>
              <a:rPr lang="en-US" sz="2600" dirty="0" err="1" smtClean="0">
                <a:latin typeface="Times New Roman" pitchFamily="18" charset="0"/>
              </a:rPr>
              <a:t>màu</a:t>
            </a:r>
            <a:r>
              <a:rPr lang="en-US" sz="2600" dirty="0" smtClean="0">
                <a:latin typeface="Times New Roman" pitchFamily="18" charset="0"/>
              </a:rPr>
              <a:t> </a:t>
            </a:r>
            <a:r>
              <a:rPr lang="en-US" sz="2600" dirty="0" err="1" smtClean="0">
                <a:latin typeface="Times New Roman" pitchFamily="18" charset="0"/>
              </a:rPr>
              <a:t>đen</a:t>
            </a:r>
            <a:r>
              <a:rPr lang="en-US" sz="2600" dirty="0" smtClean="0">
                <a:latin typeface="Times New Roman" pitchFamily="18" charset="0"/>
              </a:rPr>
              <a:t>.</a:t>
            </a:r>
            <a:endParaRPr lang="en-US" sz="2600" dirty="0">
              <a:latin typeface="Times New Roman" pitchFamily="18" charset="0"/>
            </a:endParaRPr>
          </a:p>
        </p:txBody>
      </p:sp>
    </p:spTree>
    <p:extLst>
      <p:ext uri="{BB962C8B-B14F-4D97-AF65-F5344CB8AC3E}">
        <p14:creationId xmlns:p14="http://schemas.microsoft.com/office/powerpoint/2010/main" val="2648269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fade">
                                      <p:cBhvr>
                                        <p:cTn id="7" dur="1000"/>
                                        <p:tgtEl>
                                          <p:spTgt spid="69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9639"/>
                                        </p:tgtEl>
                                        <p:attrNameLst>
                                          <p:attrName>style.visibility</p:attrName>
                                        </p:attrNameLst>
                                      </p:cBhvr>
                                      <p:to>
                                        <p:strVal val="visible"/>
                                      </p:to>
                                    </p:set>
                                    <p:animEffect transition="in" filter="wedge">
                                      <p:cBhvr>
                                        <p:cTn id="12" dur="1000"/>
                                        <p:tgtEl>
                                          <p:spTgt spid="696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69640"/>
                                        </p:tgtEl>
                                        <p:attrNameLst>
                                          <p:attrName>style.visibility</p:attrName>
                                        </p:attrNameLst>
                                      </p:cBhvr>
                                      <p:to>
                                        <p:strVal val="visible"/>
                                      </p:to>
                                    </p:set>
                                    <p:animEffect transition="in" filter="wedge">
                                      <p:cBhvr>
                                        <p:cTn id="17" dur="1000"/>
                                        <p:tgtEl>
                                          <p:spTgt spid="696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69645"/>
                                        </p:tgtEl>
                                        <p:attrNameLst>
                                          <p:attrName>style.visibility</p:attrName>
                                        </p:attrNameLst>
                                      </p:cBhvr>
                                      <p:to>
                                        <p:strVal val="visible"/>
                                      </p:to>
                                    </p:set>
                                    <p:animEffect transition="in" filter="diamond(in)">
                                      <p:cBhvr>
                                        <p:cTn id="22" dur="2000"/>
                                        <p:tgtEl>
                                          <p:spTgt spid="69645"/>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9643"/>
                                        </p:tgtEl>
                                        <p:attrNameLst>
                                          <p:attrName>style.visibility</p:attrName>
                                        </p:attrNameLst>
                                      </p:cBhvr>
                                      <p:to>
                                        <p:strVal val="visible"/>
                                      </p:to>
                                    </p:set>
                                    <p:animEffect transition="in" filter="diamond(in)">
                                      <p:cBhvr>
                                        <p:cTn id="32" dur="1000"/>
                                        <p:tgtEl>
                                          <p:spTgt spid="6964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69644"/>
                                        </p:tgtEl>
                                        <p:attrNameLst>
                                          <p:attrName>style.visibility</p:attrName>
                                        </p:attrNameLst>
                                      </p:cBhvr>
                                      <p:to>
                                        <p:strVal val="visible"/>
                                      </p:to>
                                    </p:set>
                                    <p:animEffect transition="in" filter="wheel(4)">
                                      <p:cBhvr>
                                        <p:cTn id="37" dur="20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p:bldP spid="69644"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533400" y="1233488"/>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a:latin typeface="Times New Roman" pitchFamily="18" charset="0"/>
              </a:rPr>
              <a:t>   </a:t>
            </a:r>
            <a:r>
              <a:rPr lang="en-US" sz="2800" b="1" i="1">
                <a:latin typeface="Times New Roman" pitchFamily="18" charset="0"/>
              </a:rPr>
              <a:t>1. Một số vùng núi đá vôi của nước ta</a:t>
            </a:r>
          </a:p>
        </p:txBody>
      </p:sp>
      <p:sp>
        <p:nvSpPr>
          <p:cNvPr id="111619" name="AutoShape 3"/>
          <p:cNvSpPr>
            <a:spLocks noChangeArrowheads="1"/>
          </p:cNvSpPr>
          <p:nvPr/>
        </p:nvSpPr>
        <p:spPr bwMode="auto">
          <a:xfrm rot="10800000">
            <a:off x="609600" y="2133600"/>
            <a:ext cx="8153400" cy="2057400"/>
          </a:xfrm>
          <a:prstGeom prst="cloudCallout">
            <a:avLst>
              <a:gd name="adj1" fmla="val 35727"/>
              <a:gd name="adj2" fmla="val -122222"/>
            </a:avLst>
          </a:prstGeom>
          <a:gradFill rotWithShape="1">
            <a:gsLst>
              <a:gs pos="0">
                <a:srgbClr val="CCFFCC"/>
              </a:gs>
              <a:gs pos="100000">
                <a:schemeClr val="bg1"/>
              </a:gs>
            </a:gsLst>
            <a:path path="rect">
              <a:fillToRect r="100000" b="100000"/>
            </a:path>
          </a:gradFill>
          <a:ln w="9525">
            <a:solidFill>
              <a:schemeClr val="accent1"/>
            </a:solidFill>
            <a:round/>
            <a:headEnd/>
            <a:tailEnd/>
          </a:ln>
          <a:effectLst>
            <a:outerShdw dist="107763" dir="18900000" algn="ctr" rotWithShape="0">
              <a:schemeClr val="bg2">
                <a:alpha val="50000"/>
              </a:schemeClr>
            </a:outerShdw>
          </a:effectLst>
        </p:spPr>
        <p:txBody>
          <a:bodyPr rot="10800000"/>
          <a:lstStyle/>
          <a:p>
            <a:pPr eaLnBrk="0" hangingPunct="0">
              <a:spcBef>
                <a:spcPct val="50000"/>
              </a:spcBef>
            </a:pPr>
            <a:r>
              <a:rPr lang="en-US" sz="3200" i="1">
                <a:solidFill>
                  <a:schemeClr val="tx2"/>
                </a:solidFill>
                <a:latin typeface="Times New Roman" pitchFamily="18" charset="0"/>
              </a:rPr>
              <a:t>  Kể tên một số vùng núi đá vôi và hang động nổi tiếng ở nước ta</a:t>
            </a:r>
            <a:r>
              <a:rPr lang="en-US" sz="3200" i="1">
                <a:solidFill>
                  <a:schemeClr val="bg1"/>
                </a:solidFill>
                <a:latin typeface="Times New Roman" pitchFamily="18" charset="0"/>
              </a:rPr>
              <a:t> ?</a:t>
            </a:r>
          </a:p>
          <a:p>
            <a:pPr eaLnBrk="0" hangingPunct="0">
              <a:spcBef>
                <a:spcPct val="50000"/>
              </a:spcBef>
            </a:pPr>
            <a:endParaRPr lang="en-US" sz="3200" i="1">
              <a:solidFill>
                <a:schemeClr val="bg1"/>
              </a:solidFill>
              <a:latin typeface="Times New Roman" pitchFamily="18" charset="0"/>
            </a:endParaRPr>
          </a:p>
          <a:p>
            <a:pPr algn="ctr" eaLnBrk="0" hangingPunct="0"/>
            <a:endParaRPr lang="en-US" sz="2800" i="1">
              <a:solidFill>
                <a:srgbClr val="0000FF"/>
              </a:solidFill>
              <a:latin typeface="Times New Roman" pitchFamily="18" charset="0"/>
            </a:endParaRPr>
          </a:p>
        </p:txBody>
      </p:sp>
      <p:sp>
        <p:nvSpPr>
          <p:cNvPr id="111621" name="Text Box 5"/>
          <p:cNvSpPr txBox="1">
            <a:spLocks noChangeArrowheads="1"/>
          </p:cNvSpPr>
          <p:nvPr/>
        </p:nvSpPr>
        <p:spPr bwMode="auto">
          <a:xfrm>
            <a:off x="2667000" y="3683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111622" name="Text Box 6"/>
          <p:cNvSpPr txBox="1">
            <a:spLocks noChangeArrowheads="1"/>
          </p:cNvSpPr>
          <p:nvPr/>
        </p:nvSpPr>
        <p:spPr bwMode="auto">
          <a:xfrm>
            <a:off x="4724400" y="3810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b="1">
                <a:solidFill>
                  <a:srgbClr val="FF0000"/>
                </a:solidFill>
                <a:latin typeface="Times New Roman" pitchFamily="18" charset="0"/>
              </a:rPr>
              <a:t>Đá vôi</a:t>
            </a:r>
          </a:p>
        </p:txBody>
      </p:sp>
    </p:spTree>
    <p:extLst>
      <p:ext uri="{BB962C8B-B14F-4D97-AF65-F5344CB8AC3E}">
        <p14:creationId xmlns:p14="http://schemas.microsoft.com/office/powerpoint/2010/main" val="4250189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blinds(horizontal)">
                                      <p:cBhvr>
                                        <p:cTn id="7" dur="5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Picture 2" descr="Vinh_Ha_Long_Anh_D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86019" name="Text Box 3"/>
          <p:cNvSpPr txBox="1">
            <a:spLocks noChangeArrowheads="1"/>
          </p:cNvSpPr>
          <p:nvPr/>
        </p:nvSpPr>
        <p:spPr bwMode="auto">
          <a:xfrm>
            <a:off x="2286000" y="64008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err="1">
                <a:solidFill>
                  <a:schemeClr val="bg1"/>
                </a:solidFill>
                <a:latin typeface=".VnTime" pitchFamily="34" charset="0"/>
              </a:rPr>
              <a:t>VÞnh</a:t>
            </a:r>
            <a:r>
              <a:rPr lang="en-US" sz="2400" b="1" dirty="0">
                <a:solidFill>
                  <a:schemeClr val="bg1"/>
                </a:solidFill>
                <a:latin typeface=".VnTime" pitchFamily="34" charset="0"/>
              </a:rPr>
              <a:t> H¹ Long ( </a:t>
            </a:r>
            <a:r>
              <a:rPr lang="en-US" sz="2400" b="1" dirty="0" err="1">
                <a:solidFill>
                  <a:schemeClr val="bg1"/>
                </a:solidFill>
                <a:latin typeface=".VnTime" pitchFamily="34" charset="0"/>
              </a:rPr>
              <a:t>Qu¶ng</a:t>
            </a:r>
            <a:r>
              <a:rPr lang="en-US" sz="2400" b="1" dirty="0">
                <a:solidFill>
                  <a:schemeClr val="bg1"/>
                </a:solidFill>
                <a:latin typeface=".VnTime" pitchFamily="34" charset="0"/>
              </a:rPr>
              <a:t> </a:t>
            </a:r>
            <a:r>
              <a:rPr lang="en-US" sz="2400" b="1" dirty="0" err="1">
                <a:solidFill>
                  <a:schemeClr val="bg1"/>
                </a:solidFill>
                <a:latin typeface=".VnTime" pitchFamily="34" charset="0"/>
              </a:rPr>
              <a:t>Ninh</a:t>
            </a:r>
            <a:r>
              <a:rPr lang="en-US" sz="2400" b="1" dirty="0">
                <a:solidFill>
                  <a:schemeClr val="bg1"/>
                </a:solidFill>
                <a:latin typeface=".VnTime" pitchFamily="34" charset="0"/>
              </a:rPr>
              <a:t>)</a:t>
            </a:r>
          </a:p>
        </p:txBody>
      </p:sp>
      <p:sp>
        <p:nvSpPr>
          <p:cNvPr id="86020" name="Text Box 4"/>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dirty="0">
                <a:solidFill>
                  <a:srgbClr val="000099"/>
                </a:solidFill>
                <a:latin typeface="Times New Roman" pitchFamily="18" charset="0"/>
              </a:rPr>
              <a:t>MỘT SỐ HÌNH ẢNH VỀ NÚI VÀ HANG ĐỘNG ĐÁ VÔI</a:t>
            </a:r>
          </a:p>
        </p:txBody>
      </p:sp>
    </p:spTree>
    <p:extLst>
      <p:ext uri="{BB962C8B-B14F-4D97-AF65-F5344CB8AC3E}">
        <p14:creationId xmlns:p14="http://schemas.microsoft.com/office/powerpoint/2010/main" val="76703488"/>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plus(in)">
                                      <p:cBhvr>
                                        <p:cTn id="7" dur="20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800px-Ha_Long_bay_The_Kissing_C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09600"/>
            <a:ext cx="43434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89091" name="Picture 3" descr="800px-Ha_Long_bay_Thien_Cung_c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609600"/>
            <a:ext cx="46291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4"/>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sp>
        <p:nvSpPr>
          <p:cNvPr id="89093" name="Text Box 5"/>
          <p:cNvSpPr txBox="1">
            <a:spLocks noChangeArrowheads="1"/>
          </p:cNvSpPr>
          <p:nvPr/>
        </p:nvSpPr>
        <p:spPr bwMode="auto">
          <a:xfrm>
            <a:off x="0" y="63246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Hòn Chọi </a:t>
            </a:r>
            <a:r>
              <a:rPr lang="en-US" sz="2400">
                <a:solidFill>
                  <a:srgbClr val="000099"/>
                </a:solidFill>
                <a:latin typeface="Times New Roman" pitchFamily="18" charset="0"/>
              </a:rPr>
              <a:t>(Hạ Long Quảng Ninh)</a:t>
            </a:r>
          </a:p>
        </p:txBody>
      </p:sp>
      <p:sp>
        <p:nvSpPr>
          <p:cNvPr id="89094" name="Text Box 6"/>
          <p:cNvSpPr txBox="1">
            <a:spLocks noChangeArrowheads="1"/>
          </p:cNvSpPr>
          <p:nvPr/>
        </p:nvSpPr>
        <p:spPr bwMode="auto">
          <a:xfrm>
            <a:off x="4343400" y="63246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b="1">
                <a:solidFill>
                  <a:srgbClr val="000099"/>
                </a:solidFill>
                <a:latin typeface="Times New Roman" pitchFamily="18" charset="0"/>
              </a:rPr>
              <a:t>Động Thiên Cung </a:t>
            </a:r>
            <a:r>
              <a:rPr lang="en-US" sz="2400">
                <a:solidFill>
                  <a:srgbClr val="000099"/>
                </a:solidFill>
                <a:latin typeface="Times New Roman" pitchFamily="18" charset="0"/>
              </a:rPr>
              <a:t>(Hạ Long Q.Ninh)</a:t>
            </a:r>
          </a:p>
        </p:txBody>
      </p:sp>
    </p:spTree>
    <p:extLst>
      <p:ext uri="{BB962C8B-B14F-4D97-AF65-F5344CB8AC3E}">
        <p14:creationId xmlns:p14="http://schemas.microsoft.com/office/powerpoint/2010/main" val="17954274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additive="base">
                                        <p:cTn id="7" dur="500" fill="hold"/>
                                        <p:tgtEl>
                                          <p:spTgt spid="89093"/>
                                        </p:tgtEl>
                                        <p:attrNameLst>
                                          <p:attrName>ppt_x</p:attrName>
                                        </p:attrNameLst>
                                      </p:cBhvr>
                                      <p:tavLst>
                                        <p:tav tm="0">
                                          <p:val>
                                            <p:strVal val="#ppt_x"/>
                                          </p:val>
                                        </p:tav>
                                        <p:tav tm="100000">
                                          <p:val>
                                            <p:strVal val="#ppt_x"/>
                                          </p:val>
                                        </p:tav>
                                      </p:tavLst>
                                    </p:anim>
                                    <p:anim calcmode="lin" valueType="num">
                                      <p:cBhvr additive="base">
                                        <p:cTn id="8" dur="500" fill="hold"/>
                                        <p:tgtEl>
                                          <p:spTgt spid="890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9094"/>
                                        </p:tgtEl>
                                        <p:attrNameLst>
                                          <p:attrName>style.visibility</p:attrName>
                                        </p:attrNameLst>
                                      </p:cBhvr>
                                      <p:to>
                                        <p:strVal val="visible"/>
                                      </p:to>
                                    </p:set>
                                    <p:animEffect transition="in" filter="checkerboard(across)">
                                      <p:cBhvr>
                                        <p:cTn id="13" dur="5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P spid="890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lac-vao-bich-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43434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70659" name="Picture 3" descr="lac-vao-bich-dong-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09600"/>
            <a:ext cx="42672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0660" name="Text Box 4"/>
          <p:cNvSpPr txBox="1">
            <a:spLocks noChangeArrowheads="1"/>
          </p:cNvSpPr>
          <p:nvPr/>
        </p:nvSpPr>
        <p:spPr bwMode="auto">
          <a:xfrm>
            <a:off x="2743200" y="62484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99"/>
                </a:solidFill>
                <a:latin typeface="Times New Roman" pitchFamily="18" charset="0"/>
              </a:rPr>
              <a:t>Bích Động </a:t>
            </a:r>
            <a:r>
              <a:rPr lang="en-US" sz="2800">
                <a:solidFill>
                  <a:srgbClr val="000099"/>
                </a:solidFill>
                <a:latin typeface="Times New Roman" pitchFamily="18" charset="0"/>
              </a:rPr>
              <a:t>(Ninh Bình)</a:t>
            </a:r>
          </a:p>
        </p:txBody>
      </p:sp>
      <p:sp>
        <p:nvSpPr>
          <p:cNvPr id="70661" name="Text Box 5"/>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spTree>
    <p:extLst>
      <p:ext uri="{BB962C8B-B14F-4D97-AF65-F5344CB8AC3E}">
        <p14:creationId xmlns:p14="http://schemas.microsoft.com/office/powerpoint/2010/main" val="400248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ppt_x"/>
                                          </p:val>
                                        </p:tav>
                                        <p:tav tm="100000">
                                          <p:val>
                                            <p:strVal val="#ppt_x"/>
                                          </p:val>
                                        </p:tav>
                                      </p:tavLst>
                                    </p:anim>
                                    <p:anim calcmode="lin" valueType="num">
                                      <p:cBhvr additive="base">
                                        <p:cTn id="8" dur="500" fill="hold"/>
                                        <p:tgtEl>
                                          <p:spTgt spid="70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286000" y="6248400"/>
            <a:ext cx="510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99"/>
                </a:solidFill>
                <a:latin typeface="Times New Roman" pitchFamily="18" charset="0"/>
              </a:rPr>
              <a:t>Động Phong Nha </a:t>
            </a:r>
            <a:r>
              <a:rPr lang="en-US" sz="2800">
                <a:solidFill>
                  <a:srgbClr val="000099"/>
                </a:solidFill>
                <a:latin typeface="Times New Roman" pitchFamily="18" charset="0"/>
              </a:rPr>
              <a:t>(Quảng Bình)</a:t>
            </a:r>
          </a:p>
        </p:txBody>
      </p:sp>
      <p:sp>
        <p:nvSpPr>
          <p:cNvPr id="72707" name="Text Box 3"/>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pic>
        <p:nvPicPr>
          <p:cNvPr id="72708" name="Picture 4" descr="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44196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09600"/>
            <a:ext cx="4114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486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wheel(4)">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1268</Words>
  <Application>Microsoft Office PowerPoint</Application>
  <PresentationFormat>On-screen Show (4:3)</PresentationFormat>
  <Paragraphs>200</Paragraphs>
  <Slides>33</Slides>
  <Notes>11</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Hang động Hà Tiên (Kiên Giang)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CKK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dc:creator>
  <cp:lastModifiedBy>Admin</cp:lastModifiedBy>
  <cp:revision>3</cp:revision>
  <dcterms:created xsi:type="dcterms:W3CDTF">2016-11-16T03:59:17Z</dcterms:created>
  <dcterms:modified xsi:type="dcterms:W3CDTF">2016-11-23T02:15:56Z</dcterms:modified>
</cp:coreProperties>
</file>